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2"/>
  </p:notesMasterIdLst>
  <p:sldIdLst>
    <p:sldId id="256" r:id="rId2"/>
    <p:sldId id="259" r:id="rId3"/>
    <p:sldId id="258" r:id="rId4"/>
    <p:sldId id="261" r:id="rId5"/>
    <p:sldId id="262" r:id="rId6"/>
    <p:sldId id="1157" r:id="rId7"/>
    <p:sldId id="444" r:id="rId8"/>
    <p:sldId id="1160" r:id="rId9"/>
    <p:sldId id="265" r:id="rId10"/>
    <p:sldId id="263" r:id="rId11"/>
    <p:sldId id="264" r:id="rId12"/>
    <p:sldId id="1148" r:id="rId13"/>
    <p:sldId id="281" r:id="rId14"/>
    <p:sldId id="277" r:id="rId15"/>
    <p:sldId id="484" r:id="rId16"/>
    <p:sldId id="1152" r:id="rId17"/>
    <p:sldId id="1153" r:id="rId18"/>
    <p:sldId id="1155" r:id="rId19"/>
    <p:sldId id="1159" r:id="rId20"/>
    <p:sldId id="1158" r:id="rId2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77" autoAdjust="0"/>
    <p:restoredTop sz="75206" autoAdjust="0"/>
  </p:normalViewPr>
  <p:slideViewPr>
    <p:cSldViewPr snapToGrid="0">
      <p:cViewPr varScale="1">
        <p:scale>
          <a:sx n="113" d="100"/>
          <a:sy n="113" d="100"/>
        </p:scale>
        <p:origin x="135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10/22/2019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features.propublica.org/walking-while-black/jacksonville-pedestrian-violations-racial-profilin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Report No. FHWA-SA-19-034  </a:t>
            </a:r>
            <a:endParaRPr lang="en-US" dirty="0"/>
          </a:p>
          <a:p>
            <a:endParaRPr lang="en-US" b="1" dirty="0"/>
          </a:p>
          <a:p>
            <a:r>
              <a:rPr lang="en-US" b="1" dirty="0"/>
              <a:t>Note: </a:t>
            </a:r>
            <a:r>
              <a:rPr lang="en-US" dirty="0"/>
              <a:t>This module synthesizes how equity has been covered throughout preceding modules. Some slides are new, and some have slides that have been repeated along with minor edits. </a:t>
            </a:r>
          </a:p>
          <a:p>
            <a:r>
              <a:rPr lang="en-US" dirty="0"/>
              <a:t>This module should be considered a primer, not a comprehensive lesson on equity in transportation. </a:t>
            </a:r>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2705308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People walking may experience each trip or the surrounding environment very differently.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This slide is also shown in the module, User and Mode Characteristics.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Kate Rabinowitz, ProPublica, 2017. Available: </a:t>
            </a:r>
            <a:r>
              <a:rPr lang="en-US" dirty="0">
                <a:hlinkClick r:id="rId3"/>
              </a:rPr>
              <a:t>https://features.propublica.org/walking-while-black/jacksonville-pedestrian-violations-racial-profiling/</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4020537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u="none" strike="noStrike" kern="1200" baseline="0" dirty="0">
                <a:solidFill>
                  <a:schemeClr val="tx1"/>
                </a:solidFill>
                <a:latin typeface="+mn-lt"/>
                <a:ea typeface="+mn-ea"/>
                <a:cs typeface="+mn-cs"/>
              </a:rPr>
              <a:t>Accessibility</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refers to people’s overall ability to reach desired services and activities. It is important to examine if/how equitably a transit system is distributed among different populations. This requires considering the travel time between different destinations. Personal security around transit also represents an equity concern. For example, women are more likely to feel vulnerable to victimization and harassment near or at transit stations (</a:t>
            </a:r>
            <a:r>
              <a:rPr lang="en-US" sz="1200" b="0" i="0" u="none" strike="noStrike" kern="1200" baseline="0" dirty="0" err="1">
                <a:solidFill>
                  <a:schemeClr val="tx1"/>
                </a:solidFill>
                <a:latin typeface="+mn-lt"/>
                <a:ea typeface="+mn-ea"/>
                <a:cs typeface="+mn-cs"/>
              </a:rPr>
              <a:t>Loukaitou</a:t>
            </a:r>
            <a:r>
              <a:rPr lang="en-US" sz="1200" b="0" i="0" u="none" strike="noStrike" kern="1200" baseline="0" dirty="0">
                <a:solidFill>
                  <a:schemeClr val="tx1"/>
                </a:solidFill>
                <a:latin typeface="+mn-lt"/>
                <a:ea typeface="+mn-ea"/>
                <a:cs typeface="+mn-cs"/>
              </a:rPr>
              <a:t>-Sideris, 2014). </a:t>
            </a:r>
            <a:endParaRPr lang="en-US" b="0" dirty="0"/>
          </a:p>
          <a:p>
            <a:pPr defTabSz="933237">
              <a:defRPr/>
            </a:pPr>
            <a:r>
              <a:rPr lang="en-US" b="1" dirty="0"/>
              <a:t>Source</a:t>
            </a:r>
            <a:r>
              <a:rPr lang="en-US" dirty="0"/>
              <a:t>: </a:t>
            </a:r>
          </a:p>
          <a:p>
            <a:pPr marL="228600" indent="-228600" defTabSz="933237">
              <a:buFont typeface="+mj-lt"/>
              <a:buAutoNum type="arabicPeriod"/>
              <a:defRPr/>
            </a:pPr>
            <a:r>
              <a:rPr lang="en-US" sz="1200" b="0" i="0" kern="1200" dirty="0" err="1">
                <a:solidFill>
                  <a:schemeClr val="tx1"/>
                </a:solidFill>
                <a:effectLst/>
                <a:latin typeface="+mn-lt"/>
                <a:ea typeface="+mn-ea"/>
                <a:cs typeface="+mn-cs"/>
              </a:rPr>
              <a:t>Foth</a:t>
            </a:r>
            <a:r>
              <a:rPr lang="en-US" sz="1200" b="0" i="0" kern="1200" dirty="0">
                <a:solidFill>
                  <a:schemeClr val="tx1"/>
                </a:solidFill>
                <a:effectLst/>
                <a:latin typeface="+mn-lt"/>
                <a:ea typeface="+mn-ea"/>
                <a:cs typeface="+mn-cs"/>
              </a:rPr>
              <a:t>, N., </a:t>
            </a:r>
            <a:r>
              <a:rPr lang="en-US" sz="1200" b="0" i="0" kern="1200" dirty="0" err="1">
                <a:solidFill>
                  <a:schemeClr val="tx1"/>
                </a:solidFill>
                <a:effectLst/>
                <a:latin typeface="+mn-lt"/>
                <a:ea typeface="+mn-ea"/>
                <a:cs typeface="+mn-cs"/>
              </a:rPr>
              <a:t>Manaugh</a:t>
            </a:r>
            <a:r>
              <a:rPr lang="en-US" sz="1200" b="0" i="0" kern="1200" dirty="0">
                <a:solidFill>
                  <a:schemeClr val="tx1"/>
                </a:solidFill>
                <a:effectLst/>
                <a:latin typeface="+mn-lt"/>
                <a:ea typeface="+mn-ea"/>
                <a:cs typeface="+mn-cs"/>
              </a:rPr>
              <a:t>, K., &amp; El-</a:t>
            </a:r>
            <a:r>
              <a:rPr lang="en-US" sz="1200" b="0" i="0" kern="1200" dirty="0" err="1">
                <a:solidFill>
                  <a:schemeClr val="tx1"/>
                </a:solidFill>
                <a:effectLst/>
                <a:latin typeface="+mn-lt"/>
                <a:ea typeface="+mn-ea"/>
                <a:cs typeface="+mn-cs"/>
              </a:rPr>
              <a:t>Geneidy</a:t>
            </a:r>
            <a:r>
              <a:rPr lang="en-US" sz="1200" b="0" i="0" kern="1200" dirty="0">
                <a:solidFill>
                  <a:schemeClr val="tx1"/>
                </a:solidFill>
                <a:effectLst/>
                <a:latin typeface="+mn-lt"/>
                <a:ea typeface="+mn-ea"/>
                <a:cs typeface="+mn-cs"/>
              </a:rPr>
              <a:t>, A. M. (2013). Towards equitable transit: examining transit accessibility and social need in Toronto, Canada, 1996–2006. </a:t>
            </a:r>
            <a:r>
              <a:rPr lang="en-US" sz="1200" b="0" i="1" kern="1200" dirty="0">
                <a:solidFill>
                  <a:schemeClr val="tx1"/>
                </a:solidFill>
                <a:effectLst/>
                <a:latin typeface="+mn-lt"/>
                <a:ea typeface="+mn-ea"/>
                <a:cs typeface="+mn-cs"/>
              </a:rPr>
              <a:t>Journal of transport geography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29</a:t>
            </a:r>
            <a:r>
              <a:rPr lang="en-US" sz="1200" b="0" i="0" kern="1200" dirty="0">
                <a:solidFill>
                  <a:schemeClr val="tx1"/>
                </a:solidFill>
                <a:effectLst/>
                <a:latin typeface="+mn-lt"/>
                <a:ea typeface="+mn-ea"/>
                <a:cs typeface="+mn-cs"/>
              </a:rPr>
              <a:t>, 1-10.</a:t>
            </a:r>
          </a:p>
          <a:p>
            <a:pPr marL="228600" indent="-228600" defTabSz="933237">
              <a:buFont typeface="+mj-lt"/>
              <a:buAutoNum type="arabicPeriod"/>
              <a:defRPr/>
            </a:pPr>
            <a:r>
              <a:rPr lang="en-US" dirty="0"/>
              <a:t>Nathan McNeil, Jennifer Dill, Drew </a:t>
            </a:r>
            <a:r>
              <a:rPr lang="en-US" dirty="0" err="1"/>
              <a:t>DeVitis</a:t>
            </a:r>
            <a:r>
              <a:rPr lang="en-US" dirty="0"/>
              <a:t>, Russell Doubleday, Allison Duncan, and Lynn Weigand. (2017). </a:t>
            </a:r>
            <a:r>
              <a:rPr lang="en-US" i="1" dirty="0"/>
              <a:t>FTA Report No. 0111: Manual on Pedestrian and Bicycle Connections to Transit. </a:t>
            </a:r>
            <a:r>
              <a:rPr lang="en-US" i="0" dirty="0"/>
              <a:t>Federal Transit Administration, Washington, DC. Available: </a:t>
            </a:r>
            <a:r>
              <a:rPr lang="en-US" dirty="0"/>
              <a:t>https://www.transit.dot.gov/about/research-innovation</a:t>
            </a:r>
            <a:endParaRPr lang="en-US" i="1" dirty="0"/>
          </a:p>
          <a:p>
            <a:pPr marL="228600" indent="-228600" defTabSz="933237">
              <a:buFont typeface="+mj-lt"/>
              <a:buAutoNum type="arabicPeriod"/>
              <a:defRPr/>
            </a:pPr>
            <a:r>
              <a:rPr lang="en-US" sz="1200" b="0" i="0" u="none" strike="noStrike" kern="1200" baseline="0" dirty="0" err="1">
                <a:solidFill>
                  <a:schemeClr val="tx1"/>
                </a:solidFill>
                <a:latin typeface="+mn-lt"/>
                <a:ea typeface="+mn-ea"/>
                <a:cs typeface="+mn-cs"/>
              </a:rPr>
              <a:t>Loukaitou</a:t>
            </a:r>
            <a:r>
              <a:rPr lang="en-US" sz="1200" b="0" i="0" u="none" strike="noStrike" kern="1200" baseline="0" dirty="0">
                <a:solidFill>
                  <a:schemeClr val="tx1"/>
                </a:solidFill>
                <a:latin typeface="+mn-lt"/>
                <a:ea typeface="+mn-ea"/>
                <a:cs typeface="+mn-cs"/>
              </a:rPr>
              <a:t>-Sideris, A. (2014). Fear and safety in transit environments from the women’s perspective. </a:t>
            </a:r>
            <a:r>
              <a:rPr lang="en-US" sz="1200" b="0" i="1" u="none" strike="noStrike" kern="1200" baseline="0" dirty="0">
                <a:solidFill>
                  <a:schemeClr val="tx1"/>
                </a:solidFill>
                <a:latin typeface="+mn-lt"/>
                <a:ea typeface="+mn-ea"/>
                <a:cs typeface="+mn-cs"/>
              </a:rPr>
              <a:t>Security Journal, </a:t>
            </a:r>
            <a:r>
              <a:rPr lang="en-US" sz="1200" b="0" i="0" u="none" strike="noStrike" kern="1200" baseline="0" dirty="0">
                <a:solidFill>
                  <a:schemeClr val="tx1"/>
                </a:solidFill>
                <a:latin typeface="+mn-lt"/>
                <a:ea typeface="+mn-ea"/>
                <a:cs typeface="+mn-cs"/>
              </a:rPr>
              <a:t>Vol. 27, No. 2, pp. 242-256</a:t>
            </a:r>
            <a:r>
              <a:rPr lang="en-US" sz="1200" b="0" i="1" u="none" strike="noStrike" kern="1200" baseline="0" dirty="0">
                <a:solidFill>
                  <a:schemeClr val="tx1"/>
                </a:solidFill>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3002670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a:extLst>
              <a:ext uri="{FF2B5EF4-FFF2-40B4-BE49-F238E27FC236}">
                <a16:creationId xmlns:a16="http://schemas.microsoft.com/office/drawing/2014/main" id="{987C2C54-CA90-48CD-B2FF-EB951752B4EB}"/>
              </a:ext>
            </a:extLst>
          </p:cNvPr>
          <p:cNvSpPr>
            <a:spLocks noGrp="1" noChangeArrowheads="1"/>
          </p:cNvSpPr>
          <p:nvPr>
            <p:ph type="sldNum" sz="quarter" idx="5"/>
          </p:nvPr>
        </p:nvSpPr>
        <p:spPr>
          <a:noFill/>
        </p:spPr>
        <p:txBody>
          <a:bodyPr/>
          <a:lstStyle>
            <a:lvl1pPr>
              <a:defRPr sz="3200" b="1">
                <a:solidFill>
                  <a:schemeClr val="tx1"/>
                </a:solidFill>
                <a:latin typeface="Calibri" panose="020F0502020204030204" pitchFamily="34" charset="0"/>
              </a:defRPr>
            </a:lvl1pPr>
            <a:lvl2pPr marL="742950" indent="-285750">
              <a:defRPr sz="3200" b="1">
                <a:solidFill>
                  <a:schemeClr val="tx1"/>
                </a:solidFill>
                <a:latin typeface="Calibri" panose="020F0502020204030204" pitchFamily="34" charset="0"/>
              </a:defRPr>
            </a:lvl2pPr>
            <a:lvl3pPr marL="1143000" indent="-228600">
              <a:defRPr sz="3200" b="1">
                <a:solidFill>
                  <a:schemeClr val="tx1"/>
                </a:solidFill>
                <a:latin typeface="Calibri" panose="020F0502020204030204" pitchFamily="34" charset="0"/>
              </a:defRPr>
            </a:lvl3pPr>
            <a:lvl4pPr marL="1600200" indent="-228600">
              <a:defRPr sz="3200" b="1">
                <a:solidFill>
                  <a:schemeClr val="tx1"/>
                </a:solidFill>
                <a:latin typeface="Calibri" panose="020F0502020204030204" pitchFamily="34" charset="0"/>
              </a:defRPr>
            </a:lvl4pPr>
            <a:lvl5pPr marL="2057400" indent="-228600">
              <a:defRPr sz="3200" b="1">
                <a:solidFill>
                  <a:schemeClr val="tx1"/>
                </a:solidFill>
                <a:latin typeface="Calibri" panose="020F0502020204030204" pitchFamily="34" charset="0"/>
              </a:defRPr>
            </a:lvl5pPr>
            <a:lvl6pPr marL="2514600" indent="-228600" algn="ctr" eaLnBrk="0" fontAlgn="base" hangingPunct="0">
              <a:spcBef>
                <a:spcPct val="0"/>
              </a:spcBef>
              <a:spcAft>
                <a:spcPct val="0"/>
              </a:spcAft>
              <a:defRPr sz="3200" b="1">
                <a:solidFill>
                  <a:schemeClr val="tx1"/>
                </a:solidFill>
                <a:latin typeface="Calibri" panose="020F0502020204030204" pitchFamily="34" charset="0"/>
              </a:defRPr>
            </a:lvl6pPr>
            <a:lvl7pPr marL="2971800" indent="-228600" algn="ctr" eaLnBrk="0" fontAlgn="base" hangingPunct="0">
              <a:spcBef>
                <a:spcPct val="0"/>
              </a:spcBef>
              <a:spcAft>
                <a:spcPct val="0"/>
              </a:spcAft>
              <a:defRPr sz="3200" b="1">
                <a:solidFill>
                  <a:schemeClr val="tx1"/>
                </a:solidFill>
                <a:latin typeface="Calibri" panose="020F0502020204030204" pitchFamily="34" charset="0"/>
              </a:defRPr>
            </a:lvl7pPr>
            <a:lvl8pPr marL="3429000" indent="-228600" algn="ctr" eaLnBrk="0" fontAlgn="base" hangingPunct="0">
              <a:spcBef>
                <a:spcPct val="0"/>
              </a:spcBef>
              <a:spcAft>
                <a:spcPct val="0"/>
              </a:spcAft>
              <a:defRPr sz="3200" b="1">
                <a:solidFill>
                  <a:schemeClr val="tx1"/>
                </a:solidFill>
                <a:latin typeface="Calibri" panose="020F0502020204030204" pitchFamily="34" charset="0"/>
              </a:defRPr>
            </a:lvl8pPr>
            <a:lvl9pPr marL="3886200" indent="-228600" algn="ctr" eaLnBrk="0" fontAlgn="base" hangingPunct="0">
              <a:spcBef>
                <a:spcPct val="0"/>
              </a:spcBef>
              <a:spcAft>
                <a:spcPct val="0"/>
              </a:spcAft>
              <a:defRPr sz="3200" b="1">
                <a:solidFill>
                  <a:schemeClr val="tx1"/>
                </a:solidFill>
                <a:latin typeface="Calibri" panose="020F0502020204030204" pitchFamily="34" charset="0"/>
              </a:defRPr>
            </a:lvl9pPr>
          </a:lstStyle>
          <a:p>
            <a:fld id="{19A2D2F3-16F2-4F91-95A2-37024D85734B}" type="slidenum">
              <a:rPr lang="en-US" altLang="en-US" sz="1200" b="0">
                <a:latin typeface="Times New Roman" panose="02020603050405020304" pitchFamily="18" charset="0"/>
              </a:rPr>
              <a:pPr/>
              <a:t>15</a:t>
            </a:fld>
            <a:endParaRPr lang="en-US" altLang="en-US" sz="1200" b="0">
              <a:latin typeface="Times New Roman" panose="02020603050405020304" pitchFamily="18" charset="0"/>
            </a:endParaRPr>
          </a:p>
        </p:txBody>
      </p:sp>
      <p:sp>
        <p:nvSpPr>
          <p:cNvPr id="111619" name="Rectangle 2">
            <a:extLst>
              <a:ext uri="{FF2B5EF4-FFF2-40B4-BE49-F238E27FC236}">
                <a16:creationId xmlns:a16="http://schemas.microsoft.com/office/drawing/2014/main" id="{88A5E4B5-7DB0-401B-B3CF-E1035B84236D}"/>
              </a:ext>
            </a:extLst>
          </p:cNvPr>
          <p:cNvSpPr>
            <a:spLocks noGrp="1" noRot="1" noChangeAspect="1" noChangeArrowheads="1" noTextEdit="1"/>
          </p:cNvSpPr>
          <p:nvPr>
            <p:ph type="sldImg"/>
          </p:nvPr>
        </p:nvSpPr>
        <p:spPr>
          <a:ln/>
        </p:spPr>
      </p:sp>
      <p:sp>
        <p:nvSpPr>
          <p:cNvPr id="111620" name="Rectangle 3">
            <a:extLst>
              <a:ext uri="{FF2B5EF4-FFF2-40B4-BE49-F238E27FC236}">
                <a16:creationId xmlns:a16="http://schemas.microsoft.com/office/drawing/2014/main" id="{1B440D01-AE37-4365-9ADE-A3DC37296CAC}"/>
              </a:ext>
            </a:extLst>
          </p:cNvPr>
          <p:cNvSpPr>
            <a:spLocks noGrp="1" noChangeArrowheads="1"/>
          </p:cNvSpPr>
          <p:nvPr>
            <p:ph type="body" idx="1"/>
          </p:nvPr>
        </p:nvSpPr>
        <p:spPr>
          <a:noFill/>
        </p:spPr>
        <p:txBody>
          <a:bodyPr/>
          <a:lstStyle/>
          <a:p>
            <a:r>
              <a:rPr lang="en-US" b="1" dirty="0"/>
              <a:t>Notes</a:t>
            </a:r>
            <a:r>
              <a:rPr lang="en-US" dirty="0"/>
              <a:t>: Emphasize that the Americans with Disabilities Act (ADA) does not name disabilities; those listed on the slide are examples called out in the AASHTO Green Book.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The module on Accessibility and ADA covers this topic in detail.</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AASHTO. (2018). </a:t>
            </a:r>
            <a:r>
              <a:rPr lang="en-US" i="1" dirty="0"/>
              <a:t>A Policy on the Geometric Design of Highways and Streets</a:t>
            </a:r>
            <a:r>
              <a:rPr lang="en-US" dirty="0"/>
              <a:t>. Page 2-53.</a:t>
            </a:r>
          </a:p>
          <a:p>
            <a:endParaRPr lang="en-US" altLang="en-US" b="1" dirty="0"/>
          </a:p>
          <a:p>
            <a:endParaRPr lang="en-US" altLang="en-US" dirty="0"/>
          </a:p>
        </p:txBody>
      </p:sp>
    </p:spTree>
    <p:extLst>
      <p:ext uri="{BB962C8B-B14F-4D97-AF65-F5344CB8AC3E}">
        <p14:creationId xmlns:p14="http://schemas.microsoft.com/office/powerpoint/2010/main" val="2307781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Transportation facilities, in this case sidewalks, are not always equitably distributed across a jurisdiction. This has a relationship to mode choice and safety.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This finding from “Bridging the Gap” is also shared in the module, School Travel.</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Equity Strategies for Practitioners. (2017). Vision Zero Network, http://visionzeronetwork.org/wp-content/uploads/2017/05/VisionZero_Equity.pdf</a:t>
            </a:r>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248800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i="0" dirty="0"/>
              <a:t>This slide also appears in Factors Influencing Mode Choice</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a:solidFill>
                  <a:schemeClr val="tx1"/>
                </a:solidFill>
                <a:effectLst/>
                <a:latin typeface="+mn-lt"/>
                <a:ea typeface="+mn-ea"/>
                <a:cs typeface="+mn-cs"/>
              </a:rPr>
              <a:t>Arlie Adkins, Carrie </a:t>
            </a:r>
            <a:r>
              <a:rPr lang="en-US" sz="1200" b="0" i="0" kern="1200" dirty="0" err="1">
                <a:solidFill>
                  <a:schemeClr val="tx1"/>
                </a:solidFill>
                <a:effectLst/>
                <a:latin typeface="+mn-lt"/>
                <a:ea typeface="+mn-ea"/>
                <a:cs typeface="+mn-cs"/>
              </a:rPr>
              <a:t>Makarewicz</a:t>
            </a:r>
            <a:r>
              <a:rPr lang="en-US" sz="1200" b="0" i="0" kern="1200" dirty="0">
                <a:solidFill>
                  <a:schemeClr val="tx1"/>
                </a:solidFill>
                <a:effectLst/>
                <a:latin typeface="+mn-lt"/>
                <a:ea typeface="+mn-ea"/>
                <a:cs typeface="+mn-cs"/>
              </a:rPr>
              <a:t>, Michele </a:t>
            </a:r>
            <a:r>
              <a:rPr lang="en-US" sz="1200" b="0" i="0" kern="1200" dirty="0" err="1">
                <a:solidFill>
                  <a:schemeClr val="tx1"/>
                </a:solidFill>
                <a:effectLst/>
                <a:latin typeface="+mn-lt"/>
                <a:ea typeface="+mn-ea"/>
                <a:cs typeface="+mn-cs"/>
              </a:rPr>
              <a:t>Scanze</a:t>
            </a:r>
            <a:r>
              <a:rPr lang="en-US" sz="1200" b="0" i="0" kern="1200" dirty="0">
                <a:solidFill>
                  <a:schemeClr val="tx1"/>
                </a:solidFill>
                <a:effectLst/>
                <a:latin typeface="+mn-lt"/>
                <a:ea typeface="+mn-ea"/>
                <a:cs typeface="+mn-cs"/>
              </a:rPr>
              <a:t>, Maia Ingram &amp; Gretchen </a:t>
            </a:r>
            <a:r>
              <a:rPr lang="en-US" sz="1200" b="0" i="0" kern="1200" dirty="0" err="1">
                <a:solidFill>
                  <a:schemeClr val="tx1"/>
                </a:solidFill>
                <a:effectLst/>
                <a:latin typeface="+mn-lt"/>
                <a:ea typeface="+mn-ea"/>
                <a:cs typeface="+mn-cs"/>
              </a:rPr>
              <a:t>Luhr</a:t>
            </a:r>
            <a:r>
              <a:rPr lang="en-US" sz="1200" b="0" i="0" kern="1200" dirty="0">
                <a:solidFill>
                  <a:schemeClr val="tx1"/>
                </a:solidFill>
                <a:effectLst/>
                <a:latin typeface="+mn-lt"/>
                <a:ea typeface="+mn-ea"/>
                <a:cs typeface="+mn-cs"/>
              </a:rPr>
              <a:t> (2017). Contextualizing Walkability: Do Relationships Between Built Environments and Walking Vary by Socioeconomic Context? </a:t>
            </a:r>
            <a:r>
              <a:rPr lang="en-US" sz="1200" b="0" i="1" kern="1200" dirty="0">
                <a:solidFill>
                  <a:schemeClr val="tx1"/>
                </a:solidFill>
                <a:effectLst/>
                <a:latin typeface="+mn-lt"/>
                <a:ea typeface="+mn-ea"/>
                <a:cs typeface="+mn-cs"/>
              </a:rPr>
              <a:t>Journal of the American Planning Association</a:t>
            </a:r>
            <a:r>
              <a:rPr lang="en-US" sz="1200" b="0" i="0" kern="1200" dirty="0">
                <a:solidFill>
                  <a:schemeClr val="tx1"/>
                </a:solidFill>
                <a:effectLst/>
                <a:latin typeface="+mn-lt"/>
                <a:ea typeface="+mn-ea"/>
                <a:cs typeface="+mn-cs"/>
              </a:rPr>
              <a:t>, 83:3, 296-314, DOI: </a:t>
            </a:r>
            <a:r>
              <a:rPr lang="en-US" sz="1200" b="0" i="0" u="sng" kern="1200" dirty="0">
                <a:solidFill>
                  <a:schemeClr val="tx1"/>
                </a:solidFill>
                <a:effectLst/>
                <a:latin typeface="+mn-lt"/>
                <a:ea typeface="+mn-ea"/>
                <a:cs typeface="+mn-cs"/>
              </a:rPr>
              <a:t>10.1080/01944363.2017.1322527</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3171737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Planners must be sensitive to community concerns about gentrification and displacement in the face of planned built environment improvements that may benefit more advantaged populations.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i="0" dirty="0"/>
              <a:t>This slide also appears in Factors Influencing Mode Choice</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a:solidFill>
                  <a:schemeClr val="tx1"/>
                </a:solidFill>
                <a:effectLst/>
                <a:latin typeface="+mn-lt"/>
                <a:ea typeface="+mn-ea"/>
                <a:cs typeface="+mn-cs"/>
              </a:rPr>
              <a:t>Arlie Adkins, Carrie </a:t>
            </a:r>
            <a:r>
              <a:rPr lang="en-US" sz="1200" b="0" i="0" kern="1200" dirty="0" err="1">
                <a:solidFill>
                  <a:schemeClr val="tx1"/>
                </a:solidFill>
                <a:effectLst/>
                <a:latin typeface="+mn-lt"/>
                <a:ea typeface="+mn-ea"/>
                <a:cs typeface="+mn-cs"/>
              </a:rPr>
              <a:t>Makarewicz</a:t>
            </a:r>
            <a:r>
              <a:rPr lang="en-US" sz="1200" b="0" i="0" kern="1200" dirty="0">
                <a:solidFill>
                  <a:schemeClr val="tx1"/>
                </a:solidFill>
                <a:effectLst/>
                <a:latin typeface="+mn-lt"/>
                <a:ea typeface="+mn-ea"/>
                <a:cs typeface="+mn-cs"/>
              </a:rPr>
              <a:t>, Michele </a:t>
            </a:r>
            <a:r>
              <a:rPr lang="en-US" sz="1200" b="0" i="0" kern="1200" dirty="0" err="1">
                <a:solidFill>
                  <a:schemeClr val="tx1"/>
                </a:solidFill>
                <a:effectLst/>
                <a:latin typeface="+mn-lt"/>
                <a:ea typeface="+mn-ea"/>
                <a:cs typeface="+mn-cs"/>
              </a:rPr>
              <a:t>Scanze</a:t>
            </a:r>
            <a:r>
              <a:rPr lang="en-US" sz="1200" b="0" i="0" kern="1200" dirty="0">
                <a:solidFill>
                  <a:schemeClr val="tx1"/>
                </a:solidFill>
                <a:effectLst/>
                <a:latin typeface="+mn-lt"/>
                <a:ea typeface="+mn-ea"/>
                <a:cs typeface="+mn-cs"/>
              </a:rPr>
              <a:t>, Maia Ingram &amp; Gretchen </a:t>
            </a:r>
            <a:r>
              <a:rPr lang="en-US" sz="1200" b="0" i="0" kern="1200" dirty="0" err="1">
                <a:solidFill>
                  <a:schemeClr val="tx1"/>
                </a:solidFill>
                <a:effectLst/>
                <a:latin typeface="+mn-lt"/>
                <a:ea typeface="+mn-ea"/>
                <a:cs typeface="+mn-cs"/>
              </a:rPr>
              <a:t>Luhr</a:t>
            </a:r>
            <a:r>
              <a:rPr lang="en-US" sz="1200" b="0" i="0" kern="1200" dirty="0">
                <a:solidFill>
                  <a:schemeClr val="tx1"/>
                </a:solidFill>
                <a:effectLst/>
                <a:latin typeface="+mn-lt"/>
                <a:ea typeface="+mn-ea"/>
                <a:cs typeface="+mn-cs"/>
              </a:rPr>
              <a:t> (2017). Contextualizing Walkability: Do Relationships Between Built Environments and Walking Vary by Socioeconomic Context? </a:t>
            </a:r>
            <a:r>
              <a:rPr lang="en-US" sz="1200" b="0" i="1" kern="1200" dirty="0">
                <a:solidFill>
                  <a:schemeClr val="tx1"/>
                </a:solidFill>
                <a:effectLst/>
                <a:latin typeface="+mn-lt"/>
                <a:ea typeface="+mn-ea"/>
                <a:cs typeface="+mn-cs"/>
              </a:rPr>
              <a:t>Journal of the American Planning Association</a:t>
            </a:r>
            <a:r>
              <a:rPr lang="en-US" sz="1200" b="0" i="0" kern="1200" dirty="0">
                <a:solidFill>
                  <a:schemeClr val="tx1"/>
                </a:solidFill>
                <a:effectLst/>
                <a:latin typeface="+mn-lt"/>
                <a:ea typeface="+mn-ea"/>
                <a:cs typeface="+mn-cs"/>
              </a:rPr>
              <a:t>, 83:3, 296-314, DOI: </a:t>
            </a:r>
            <a:r>
              <a:rPr lang="en-US" sz="1200" b="0" i="0" u="sng" kern="1200" dirty="0">
                <a:solidFill>
                  <a:schemeClr val="tx1"/>
                </a:solidFill>
                <a:effectLst/>
                <a:latin typeface="+mn-lt"/>
                <a:ea typeface="+mn-ea"/>
                <a:cs typeface="+mn-cs"/>
              </a:rPr>
              <a:t>10.1080/01944363.2017.1322527</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7889054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dirty="0"/>
              <a:t>: A key concept is that equity can be considered both a process and an outcome. For the outcome to be equitable, the process to get there should also be equitable and based on the principles of transparency, inclusiveness, respectfulness, and building trustworthy relationships with the community. The strategies listed on the slide can be used to address equity issues within the context of pedestrian and bicycle planning or beyond.</a:t>
            </a:r>
          </a:p>
          <a:p>
            <a:r>
              <a:rPr lang="en-US" b="1" dirty="0"/>
              <a:t>Notes: </a:t>
            </a:r>
            <a:r>
              <a:rPr lang="en-US" b="0" dirty="0"/>
              <a:t>Data, public engagement, and design are covered throughout the course. The next slide shows detailed information about the types, impacts, measurement units and categories that might be considered for equity analysis.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for more on the third bullet, see Inclusive Public Engagement.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dirty="0"/>
              <a:t>Pedestrian and Bicycle Information Center. (2016). </a:t>
            </a:r>
            <a:r>
              <a:rPr lang="en-US" i="1" dirty="0"/>
              <a:t>Pursing Equity in Bicycle and Pedestrian Planning. </a:t>
            </a:r>
            <a:r>
              <a:rPr lang="en-US" i="0" dirty="0"/>
              <a:t>Available:</a:t>
            </a:r>
            <a:r>
              <a:rPr lang="en-US" i="1" dirty="0"/>
              <a:t> </a:t>
            </a:r>
            <a:r>
              <a:rPr lang="en-US" dirty="0"/>
              <a:t>https://www.fhwa.dot.gov/environment/bicycle_pedestrian/resources/equity_paper/</a:t>
            </a:r>
          </a:p>
          <a:p>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26978339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a:t>
            </a:r>
            <a:r>
              <a:rPr lang="en-US" dirty="0"/>
              <a:t>his table is focused on data and while it is specific to transportation, it is not specific to bicycling and walking.</a:t>
            </a:r>
          </a:p>
          <a:p>
            <a:r>
              <a:rPr lang="en-US" b="1" dirty="0"/>
              <a:t>Notes: </a:t>
            </a:r>
            <a:r>
              <a:rPr lang="en-US" dirty="0"/>
              <a:t>How equity is defined, impacts considered and measured, and people categorized can significantly affect result. There is no single correct way to evaluate transportation equity. It is generally best to consider various perspectives, impacts and analysis methods. </a:t>
            </a:r>
            <a:endParaRPr lang="en-US" b="1" dirty="0"/>
          </a:p>
          <a:p>
            <a:r>
              <a:rPr lang="en-US" b="1" dirty="0"/>
              <a:t>Question for Students: </a:t>
            </a:r>
            <a:r>
              <a:rPr lang="en-US" i="1" dirty="0"/>
              <a:t>If you went solely by this table, what type of data would be left out of your equity analysis?</a:t>
            </a:r>
          </a:p>
          <a:p>
            <a:r>
              <a:rPr lang="en-US" i="0" dirty="0"/>
              <a:t>[There may be multiple responses, but you want to at least reiterate the importance of conversations and qualitative data]</a:t>
            </a:r>
          </a:p>
          <a:p>
            <a:r>
              <a:rPr lang="en-US" b="1" i="0" dirty="0"/>
              <a:t>Source:</a:t>
            </a:r>
            <a:r>
              <a:rPr lang="en-US" i="0" dirty="0"/>
              <a:t> </a:t>
            </a:r>
            <a:r>
              <a:rPr lang="en-US" i="0" dirty="0" err="1"/>
              <a:t>Litman</a:t>
            </a:r>
            <a:r>
              <a:rPr lang="en-US" i="0" dirty="0"/>
              <a:t>, T., (2019). </a:t>
            </a:r>
            <a:r>
              <a:rPr lang="en-US" i="1" dirty="0"/>
              <a:t>Evaluating Transportation Equity</a:t>
            </a:r>
            <a:r>
              <a:rPr lang="en-US" i="0" dirty="0"/>
              <a:t>. Victoria Transport Policy Institute. Available: https://www.vtpi.org/equity.pdf</a:t>
            </a:r>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254238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This slide is animated.</a:t>
            </a:r>
          </a:p>
          <a:p>
            <a:r>
              <a:rPr lang="en-US" b="1" dirty="0"/>
              <a:t>Source:</a:t>
            </a:r>
            <a:r>
              <a:rPr lang="en-US" dirty="0"/>
              <a:t> </a:t>
            </a:r>
            <a:r>
              <a:rPr lang="en-US" dirty="0" err="1"/>
              <a:t>PolicyLink</a:t>
            </a:r>
            <a:r>
              <a:rPr lang="en-US" dirty="0"/>
              <a:t>, “Equity Manifesto.” Available: https://www.policylink.org/about-us/equity-manifesto. [Accessed May 2019]</a:t>
            </a:r>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2600586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slide defines equity specifically in relation to transportation.</a:t>
            </a:r>
          </a:p>
          <a:p>
            <a:r>
              <a:rPr lang="en-US" b="1" dirty="0"/>
              <a:t>Notes</a:t>
            </a:r>
            <a:r>
              <a:rPr lang="en-US" dirty="0"/>
              <a:t>: </a:t>
            </a:r>
            <a:r>
              <a:rPr lang="en-US" sz="1200" b="0" i="0" kern="1200" dirty="0">
                <a:solidFill>
                  <a:schemeClr val="tx1"/>
                </a:solidFill>
                <a:effectLst/>
                <a:latin typeface="+mn-lt"/>
                <a:ea typeface="+mn-ea"/>
                <a:cs typeface="+mn-cs"/>
              </a:rPr>
              <a:t>Historically, many low-income communities and underserved populations have been left out of conversations about transportation planning and this has led to unsafe conditions where pedestrians and bicyclists are over-represented in crashes. An equitable transportation system fosters fairness and helps facilitate access to opportunities for all community members. Equity can be considered both a process and an outcome. To achieve transportation equity, communities must engage in inclusionary, authentic outreach to address underlying disparities of mobility and access and prioritize equity during all stages of the planning and implementation process. This involves building an accessible, affordable, and reliable transportation network that effectively serves all people. Discriminatory enforcement of traffic laws is a form of transportation inequity.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Pedestrian and Bicycle Information Center. (2016). </a:t>
            </a:r>
            <a:r>
              <a:rPr lang="en-US" i="1" dirty="0"/>
              <a:t>Pursing Equity in Bicycle and Pedestrian Planning. </a:t>
            </a:r>
            <a:r>
              <a:rPr lang="en-US" i="0" dirty="0"/>
              <a:t>Available:</a:t>
            </a:r>
            <a:r>
              <a:rPr lang="en-US" i="1" dirty="0"/>
              <a:t> </a:t>
            </a:r>
            <a:r>
              <a:rPr lang="en-US" dirty="0"/>
              <a:t>https://www.fhwa.dot.gov/environment/bicycle_pedestrian/resources/equity_paper/</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Pedestrian and Bicycle Information Center. “Equity.” Available: http://www.pedbikeinfo.org/topics/equity.cfm [Accessed July 2019]</a:t>
            </a:r>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1650036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Who are we talking about when we mention traditionally underserved populations? FHWA’s definition includes persons or communities fitting one or more of the descriptions shown on the slide.</a:t>
            </a:r>
          </a:p>
          <a:p>
            <a:r>
              <a:rPr lang="en-US" sz="1200" b="0" i="0" kern="1200" dirty="0">
                <a:solidFill>
                  <a:schemeClr val="tx1"/>
                </a:solidFill>
                <a:effectLst/>
                <a:latin typeface="+mn-lt"/>
                <a:ea typeface="+mn-ea"/>
                <a:cs typeface="+mn-cs"/>
              </a:rPr>
              <a:t>Transportation equity requires understanding the unique needs and safety concerns of different populations and providing the appropriate amount of resources to each group. Numerous studies have shown that enhancing the ability of traditionally underserved populations to travel via nonmotorized modes can potentially lead to improved outcomes in public health, safety, and economic development; promote economic development and resource efficiency; strengthen inclusive neighborhood relations; and bolster public transit services. Benefits of an equitable transportation system positively impact the entire community.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Equity does not just reference the benefits of investments; it also requires consideration of the distribution of costs and impacts. For example, improved health outcomes and economic development are not always benefits for disadvantaged communities. Even if walking and bicycling are encouraged/facilitated, negative health effects of our motorized transportation system often fall hardest on more vulnerable members of the community. For economic benefits, it is important to examine the quality of jobs created and what might be changing with the affordability of different areas in the community.</a:t>
            </a:r>
            <a:endParaRPr lang="en-US" b="0" dirty="0"/>
          </a:p>
          <a:p>
            <a:r>
              <a:rPr lang="en-US" b="1" dirty="0"/>
              <a:t>Notes</a:t>
            </a:r>
            <a:r>
              <a:rPr lang="en-US" dirty="0"/>
              <a:t>: Sometimes referenced as at-risk, vulnerable, low-resource, or disadvantaged.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Pedestrian and Bicycle Information Center. (2016). </a:t>
            </a:r>
            <a:r>
              <a:rPr lang="en-US" i="1" dirty="0"/>
              <a:t>Pursing Equity in Bicycle and Pedestrian Planning. </a:t>
            </a:r>
            <a:r>
              <a:rPr lang="en-US" i="0" dirty="0"/>
              <a:t>Available:</a:t>
            </a:r>
            <a:r>
              <a:rPr lang="en-US" i="1" dirty="0"/>
              <a:t> </a:t>
            </a:r>
            <a:r>
              <a:rPr lang="en-US" dirty="0"/>
              <a:t>https://www.fhwa.dot.gov/environment/bicycle_pedestrian/resources/equity_paper/</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Pedestrian and Bicycle Information Center. “Equity.” Available: http://www.pedbikeinfo.org/topics/equity.cfm [Accessed July 2019]</a:t>
            </a:r>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2457409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Walkable urban places can decrease combined household + transportation costs and mitigate the impact of rising housing costs in most growing metro areas. And in all areas, including rural communities, trails may be beneficial in promoting physical activity among segments of the population at highest risk for inactivity. </a:t>
            </a:r>
            <a:endParaRPr lang="en-US" altLang="en-US" b="1" dirty="0"/>
          </a:p>
          <a:p>
            <a:r>
              <a:rPr lang="en-US" altLang="en-US" b="1" dirty="0"/>
              <a:t>Notes: </a:t>
            </a:r>
          </a:p>
          <a:p>
            <a:pPr marL="171450" indent="-171450">
              <a:buFont typeface="Arial" panose="020B0604020202020204" pitchFamily="34" charset="0"/>
              <a:buChar char="•"/>
            </a:pPr>
            <a:r>
              <a:rPr lang="en-US" dirty="0"/>
              <a:t>A 2016 study found that for the 30 largest metro areas in the U.S., looking at </a:t>
            </a:r>
            <a:r>
              <a:rPr lang="en-US" sz="1200" b="0" i="0" kern="1200" dirty="0">
                <a:solidFill>
                  <a:schemeClr val="tx1"/>
                </a:solidFill>
                <a:effectLst/>
                <a:latin typeface="+mn-lt"/>
                <a:ea typeface="+mn-ea"/>
                <a:cs typeface="+mn-cs"/>
              </a:rPr>
              <a:t>moderate-income (80 percent of area median income) household spending on housing and transportation, and considering access to employment, the most walkable urban metros are also the most socially equitable (</a:t>
            </a:r>
            <a:r>
              <a:rPr lang="en-US" dirty="0" err="1"/>
              <a:t>Leinberger</a:t>
            </a:r>
            <a:r>
              <a:rPr lang="en-US" dirty="0"/>
              <a:t> and Rodriguez</a:t>
            </a:r>
            <a:r>
              <a:rPr lang="en-US" sz="1200" b="0" i="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Low transportation costs and better access to employment offset the higher costs of housing. However, for equity to be a benefit of active transportation, facilities need to reach the people who need them the most. </a:t>
            </a:r>
            <a:r>
              <a:rPr lang="en-US" sz="1200" b="0" i="1" kern="1200" dirty="0">
                <a:solidFill>
                  <a:schemeClr val="tx1"/>
                </a:solidFill>
                <a:effectLst/>
                <a:latin typeface="+mn-lt"/>
                <a:ea typeface="+mn-ea"/>
                <a:cs typeface="+mn-cs"/>
              </a:rPr>
              <a:t>Bridging the Gap </a:t>
            </a:r>
            <a:r>
              <a:rPr lang="en-US" sz="1200" b="0" i="0" kern="1200" dirty="0">
                <a:solidFill>
                  <a:schemeClr val="tx1"/>
                </a:solidFill>
                <a:effectLst/>
                <a:latin typeface="+mn-lt"/>
                <a:ea typeface="+mn-ea"/>
                <a:cs typeface="+mn-cs"/>
              </a:rPr>
              <a:t>research found that 90 percent of streets have sidewalks in high income communities, compared to sidewalks on only 50 percent of streets in lower income communities. The same research also found that land use laws and development regulations in lower- and middle-income communities are less likely to include requirements that would promote walking and bicycling.</a:t>
            </a:r>
          </a:p>
          <a:p>
            <a:r>
              <a:rPr lang="en-US" sz="1200" b="1" i="0" kern="1200" dirty="0">
                <a:solidFill>
                  <a:schemeClr val="tx1"/>
                </a:solidFill>
                <a:effectLst/>
                <a:latin typeface="+mn-lt"/>
                <a:ea typeface="+mn-ea"/>
                <a:cs typeface="+mn-cs"/>
              </a:rPr>
              <a:t>Connection to other Module: </a:t>
            </a:r>
            <a:r>
              <a:rPr lang="en-US" sz="1200" b="0" i="0" kern="1200" dirty="0">
                <a:solidFill>
                  <a:schemeClr val="tx1"/>
                </a:solidFill>
                <a:effectLst/>
                <a:latin typeface="+mn-lt"/>
                <a:ea typeface="+mn-ea"/>
                <a:cs typeface="+mn-cs"/>
              </a:rPr>
              <a:t>Benefits of Designing Streets for Walking and Bicycling</a:t>
            </a:r>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Sources:</a:t>
            </a:r>
            <a:r>
              <a:rPr lang="en-US" sz="1200" b="0" i="0" kern="1200" dirty="0">
                <a:solidFill>
                  <a:schemeClr val="tx1"/>
                </a:solidFill>
                <a:effectLst/>
                <a:latin typeface="+mn-lt"/>
                <a:ea typeface="+mn-ea"/>
                <a:cs typeface="+mn-cs"/>
              </a:rPr>
              <a:t>  </a:t>
            </a:r>
          </a:p>
          <a:p>
            <a:pPr marL="228600" indent="-228600">
              <a:buFont typeface="+mj-lt"/>
              <a:buAutoNum type="arabicPeriod"/>
            </a:pPr>
            <a:r>
              <a:rPr lang="en-US" sz="1200" b="0" i="0" kern="1200" dirty="0" err="1">
                <a:solidFill>
                  <a:schemeClr val="tx1"/>
                </a:solidFill>
                <a:effectLst/>
                <a:latin typeface="+mn-lt"/>
                <a:ea typeface="+mn-ea"/>
                <a:cs typeface="+mn-cs"/>
              </a:rPr>
              <a:t>Leinberger</a:t>
            </a:r>
            <a:r>
              <a:rPr lang="en-US" sz="1200" b="0" i="0" kern="1200" dirty="0">
                <a:solidFill>
                  <a:schemeClr val="tx1"/>
                </a:solidFill>
                <a:effectLst/>
                <a:latin typeface="+mn-lt"/>
                <a:ea typeface="+mn-ea"/>
                <a:cs typeface="+mn-cs"/>
              </a:rPr>
              <a:t>, Christopher and Michael Rodrigues. (2016) </a:t>
            </a:r>
            <a:r>
              <a:rPr lang="en-US" sz="1200" b="0" i="1" kern="1200" dirty="0">
                <a:solidFill>
                  <a:schemeClr val="tx1"/>
                </a:solidFill>
                <a:effectLst/>
                <a:latin typeface="+mn-lt"/>
                <a:ea typeface="+mn-ea"/>
                <a:cs typeface="+mn-cs"/>
              </a:rPr>
              <a:t>Foot Traffic Ahead</a:t>
            </a:r>
            <a:r>
              <a:rPr lang="en-US" sz="1200" b="0" i="0" kern="1200" dirty="0">
                <a:solidFill>
                  <a:schemeClr val="tx1"/>
                </a:solidFill>
                <a:effectLst/>
                <a:latin typeface="+mn-lt"/>
                <a:ea typeface="+mn-ea"/>
                <a:cs typeface="+mn-cs"/>
              </a:rPr>
              <a:t>. The George Washington University School of Business. Available: </a:t>
            </a:r>
            <a:r>
              <a:rPr lang="en-US" dirty="0"/>
              <a:t>https://smartgrowthamerica.org/resources/foot-traffic-ahead-2016/</a:t>
            </a:r>
          </a:p>
          <a:p>
            <a:pPr marL="228600" indent="-228600">
              <a:buFont typeface="+mj-lt"/>
              <a:buAutoNum type="arabicPeriod"/>
            </a:pPr>
            <a:r>
              <a:rPr lang="en-US" dirty="0" err="1"/>
              <a:t>Thrun</a:t>
            </a:r>
            <a:r>
              <a:rPr lang="en-US" dirty="0"/>
              <a:t> E, </a:t>
            </a:r>
            <a:r>
              <a:rPr lang="en-US" dirty="0" err="1"/>
              <a:t>Chriqui</a:t>
            </a:r>
            <a:r>
              <a:rPr lang="en-US" dirty="0"/>
              <a:t> JF, Slater SJ, Barker DC, and </a:t>
            </a:r>
            <a:r>
              <a:rPr lang="en-US" dirty="0" err="1"/>
              <a:t>Chaloupka</a:t>
            </a:r>
            <a:r>
              <a:rPr lang="en-US" dirty="0"/>
              <a:t> FJ. (2012). </a:t>
            </a:r>
            <a:r>
              <a:rPr lang="en-US" i="1" dirty="0"/>
              <a:t>Using Local Land Use Laws to Facilitate Physical Activity - A BTG Research Brief</a:t>
            </a:r>
            <a:r>
              <a:rPr lang="en-US" dirty="0"/>
              <a:t>. Chicago, IL: Bridging the Gap Program, Health Policy Center, Institute for Health Research and Policy, University of Illinois at Chicago. Available: http://www.bridgingthegapresearch.org/_asset/5q86hg/btg_land_use_pa_FINAL_03-09-12.pdf</a:t>
            </a:r>
          </a:p>
          <a:p>
            <a:pPr marL="228600" indent="-228600">
              <a:buFont typeface="+mj-lt"/>
              <a:buAutoNum type="arabicPeriod"/>
            </a:pPr>
            <a:r>
              <a:rPr lang="en-US" sz="1200" b="0" i="0" kern="1200" dirty="0">
                <a:solidFill>
                  <a:schemeClr val="tx1"/>
                </a:solidFill>
                <a:effectLst/>
                <a:latin typeface="+mn-lt"/>
                <a:ea typeface="+mn-ea"/>
                <a:cs typeface="+mn-cs"/>
              </a:rPr>
              <a:t>Brownson, R. C., </a:t>
            </a:r>
            <a:r>
              <a:rPr lang="en-US" sz="1200" b="0" i="0" kern="1200" dirty="0" err="1">
                <a:solidFill>
                  <a:schemeClr val="tx1"/>
                </a:solidFill>
                <a:effectLst/>
                <a:latin typeface="+mn-lt"/>
                <a:ea typeface="+mn-ea"/>
                <a:cs typeface="+mn-cs"/>
              </a:rPr>
              <a:t>Housemann</a:t>
            </a:r>
            <a:r>
              <a:rPr lang="en-US" sz="1200" b="0" i="0" kern="1200" dirty="0">
                <a:solidFill>
                  <a:schemeClr val="tx1"/>
                </a:solidFill>
                <a:effectLst/>
                <a:latin typeface="+mn-lt"/>
                <a:ea typeface="+mn-ea"/>
                <a:cs typeface="+mn-cs"/>
              </a:rPr>
              <a:t>, R. A., Brown, D. R., Jackson-Thompson, J., King, A. C., Malone, B. R., &amp; </a:t>
            </a:r>
            <a:r>
              <a:rPr lang="en-US" sz="1200" b="0" i="0" kern="1200" dirty="0" err="1">
                <a:solidFill>
                  <a:schemeClr val="tx1"/>
                </a:solidFill>
                <a:effectLst/>
                <a:latin typeface="+mn-lt"/>
                <a:ea typeface="+mn-ea"/>
                <a:cs typeface="+mn-cs"/>
              </a:rPr>
              <a:t>Sallis</a:t>
            </a:r>
            <a:r>
              <a:rPr lang="en-US" sz="1200" b="0" i="0" kern="1200" dirty="0">
                <a:solidFill>
                  <a:schemeClr val="tx1"/>
                </a:solidFill>
                <a:effectLst/>
                <a:latin typeface="+mn-lt"/>
                <a:ea typeface="+mn-ea"/>
                <a:cs typeface="+mn-cs"/>
              </a:rPr>
              <a:t>, J. F. (2000). Promoting physical activity in rural communities. </a:t>
            </a:r>
            <a:r>
              <a:rPr lang="en-US" sz="1200" b="0" i="1" kern="1200" dirty="0">
                <a:solidFill>
                  <a:schemeClr val="tx1"/>
                </a:solidFill>
                <a:effectLst/>
                <a:latin typeface="+mn-lt"/>
                <a:ea typeface="+mn-ea"/>
                <a:cs typeface="+mn-cs"/>
              </a:rPr>
              <a:t>American Journal of Preventive Medicine,18</a:t>
            </a:r>
            <a:r>
              <a:rPr lang="en-US" sz="1200" b="0" i="0" kern="1200" dirty="0">
                <a:solidFill>
                  <a:schemeClr val="tx1"/>
                </a:solidFill>
                <a:effectLst/>
                <a:latin typeface="+mn-lt"/>
                <a:ea typeface="+mn-ea"/>
                <a:cs typeface="+mn-cs"/>
              </a:rPr>
              <a:t>(3), 235-241. doi:10.1016/s0749-3797(99)00165-8</a:t>
            </a:r>
            <a:endParaRPr lang="en-US" b="0" dirty="0"/>
          </a:p>
          <a:p>
            <a:pPr marL="0" indent="0">
              <a:buFont typeface="Arial" panose="020B0604020202020204" pitchFamily="34" charset="0"/>
              <a:buNone/>
            </a:pPr>
            <a:r>
              <a:rPr lang="en-US" b="1" dirty="0"/>
              <a:t>Possible exercise: </a:t>
            </a:r>
            <a:r>
              <a:rPr lang="en-US" b="0" dirty="0"/>
              <a:t>Invite students to break out in groups and examine the combined housing and transportation affordability index for some of the region’s neighborhoods—utilizing online mapping interface provided by the Center for Neighborhood Technology, https://htaindex.cnt.org/ </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1459672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User and Mode Characteristics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Tab Combs (2019)</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4160361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Smart Growth America (2016). </a:t>
            </a:r>
            <a:r>
              <a:rPr lang="en-US" i="1" dirty="0"/>
              <a:t>Dangerous by Design 2016</a:t>
            </a:r>
            <a:r>
              <a:rPr lang="en-US" dirty="0"/>
              <a:t>, Available: https://smartgrowthamerica.org/dangerous-by-design/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https://smartgrowthamerica.org/app/uploads/2017/01/dbd-figure-five-1024x612.png</a:t>
            </a:r>
          </a:p>
        </p:txBody>
      </p:sp>
      <p:sp>
        <p:nvSpPr>
          <p:cNvPr id="4" name="Slide Number Placeholder 3"/>
          <p:cNvSpPr>
            <a:spLocks noGrp="1"/>
          </p:cNvSpPr>
          <p:nvPr>
            <p:ph type="sldNum" sz="quarter" idx="5"/>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481769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Chicago Vision Zero Action Plan. </a:t>
            </a:r>
            <a:r>
              <a:rPr lang="en-US" sz="1200" dirty="0">
                <a:solidFill>
                  <a:schemeClr val="bg1"/>
                </a:solidFill>
                <a:latin typeface="Century Gothic" panose="020B0502020202020204" pitchFamily="34" charset="0"/>
              </a:rPr>
              <a:t>http://visionzerochicago.org/wp-content/uploads/2016/05/17_0612-VZ-Action-Plan_FOR-WEB.pdf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5922506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b="0" dirty="0"/>
              <a:t>This figure is about traffic enforcement in general, not specially walking and bicycling. The New York Times article was an investigation of traffic stops in Greensboro, North Carolina. Greensboro is 41 percent black.</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Equity Strategies for Practitioners (2017). Vision Zero Network, available: </a:t>
            </a:r>
            <a:r>
              <a:rPr lang="en-US" sz="1200" dirty="0">
                <a:solidFill>
                  <a:schemeClr val="bg1"/>
                </a:solidFill>
                <a:latin typeface="Century Gothic" panose="020B0502020202020204" pitchFamily="34" charset="0"/>
              </a:rPr>
              <a:t>http://visionzeronetwork.org/wp-content/uploads/2017/05/VisionZero_Equity.pdf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from pedbikeimages.org – Dan Burden</a:t>
            </a:r>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1456601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10/22/2019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10/22/2019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10/22/2019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10/22/2019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10/22/2019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10/22/2019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10/22/2019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10/22/2019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10/22/2019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10/22/2019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10/22/2019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10/22/2019</a:t>
            </a:fld>
            <a:endParaRPr lang="en-US" dirty="0"/>
          </a:p>
        </p:txBody>
      </p:sp>
      <p:pic>
        <p:nvPicPr>
          <p:cNvPr id="9" name="Picture 8" descr="FHWA_vertical_2013.eps"/>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sz="5400" dirty="0"/>
              <a:t>Equity in Pedestrian and Bicycle Transportation</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4B47076-F36E-48C7-82C7-F544520835F9}"/>
              </a:ext>
            </a:extLst>
          </p:cNvPr>
          <p:cNvSpPr>
            <a:spLocks noGrp="1"/>
          </p:cNvSpPr>
          <p:nvPr>
            <p:ph type="sldNum" sz="quarter" idx="12"/>
          </p:nvPr>
        </p:nvSpPr>
        <p:spPr/>
        <p:txBody>
          <a:bodyPr/>
          <a:lstStyle/>
          <a:p>
            <a:fld id="{588A7B10-5B59-5847-A2D4-DA6B67CC2B64}" type="slidenum">
              <a:rPr lang="en-US" smtClean="0"/>
              <a:t>10</a:t>
            </a:fld>
            <a:endParaRPr lang="en-US"/>
          </a:p>
        </p:txBody>
      </p:sp>
      <p:pic>
        <p:nvPicPr>
          <p:cNvPr id="7" name="Picture 4" descr="Bar Chart. Shows pedestrian deaths by race/ethnicity relative to U.S. population, 2005 through 2014. Native American, african american, hispanic, and non-white had a higher percentage of pedestrian deaths than their percentage of the total population. ">
            <a:extLst>
              <a:ext uri="{FF2B5EF4-FFF2-40B4-BE49-F238E27FC236}">
                <a16:creationId xmlns:a16="http://schemas.microsoft.com/office/drawing/2014/main" id="{2CB19FDF-A8D2-4DCF-9586-99C85ACDE3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596" y="375759"/>
            <a:ext cx="7347608" cy="4391982"/>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9E9F1F3-D038-4114-AC81-5B45BE1A6275}"/>
              </a:ext>
            </a:extLst>
          </p:cNvPr>
          <p:cNvSpPr txBox="1"/>
          <p:nvPr/>
        </p:nvSpPr>
        <p:spPr>
          <a:xfrm>
            <a:off x="4754892" y="4767741"/>
            <a:ext cx="3135312" cy="261610"/>
          </a:xfrm>
          <a:prstGeom prst="rect">
            <a:avLst/>
          </a:prstGeom>
          <a:noFill/>
        </p:spPr>
        <p:txBody>
          <a:bodyPr wrap="square" rtlCol="0">
            <a:spAutoFit/>
          </a:bodyPr>
          <a:lstStyle/>
          <a:p>
            <a:pPr algn="r"/>
            <a:r>
              <a:rPr lang="en-US" sz="1050" i="1" dirty="0"/>
              <a:t>Smart Growth America</a:t>
            </a:r>
          </a:p>
        </p:txBody>
      </p:sp>
    </p:spTree>
    <p:extLst>
      <p:ext uri="{BB962C8B-B14F-4D97-AF65-F5344CB8AC3E}">
        <p14:creationId xmlns:p14="http://schemas.microsoft.com/office/powerpoint/2010/main" val="638042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0730FA0-96E5-431E-B67A-04D986DF2D71}"/>
              </a:ext>
            </a:extLst>
          </p:cNvPr>
          <p:cNvSpPr>
            <a:spLocks noGrp="1"/>
          </p:cNvSpPr>
          <p:nvPr>
            <p:ph type="sldNum" sz="quarter" idx="12"/>
          </p:nvPr>
        </p:nvSpPr>
        <p:spPr/>
        <p:txBody>
          <a:bodyPr/>
          <a:lstStyle/>
          <a:p>
            <a:fld id="{588A7B10-5B59-5847-A2D4-DA6B67CC2B64}" type="slidenum">
              <a:rPr lang="en-US" smtClean="0"/>
              <a:t>11</a:t>
            </a:fld>
            <a:endParaRPr lang="en-US"/>
          </a:p>
        </p:txBody>
      </p:sp>
      <p:pic>
        <p:nvPicPr>
          <p:cNvPr id="5" name="Picture 4" descr="Infographic. &quot;Chicagoans of color are more at risk of dying in a traffic crash than white chicagoans.&quot; A bar chart shows that per 100,000 residents, traffic crash fatality rates are 5.6 for blacks, 3.5 for latinos, and 2.5 for whites. The citywide average is 3.7. A pie chart shows that fatalities by race are 26 percent latino, 25 percent white, and 49 percent black. &quot;Black chicagoans are more than twice as likely to be killed in a traffic crash than white chicagoans, and almost half of all fatal crash victims are black.&quot;&#10;&#10;">
            <a:extLst>
              <a:ext uri="{FF2B5EF4-FFF2-40B4-BE49-F238E27FC236}">
                <a16:creationId xmlns:a16="http://schemas.microsoft.com/office/drawing/2014/main" id="{1B7C47C7-FBA0-4DA8-8C67-E11554BCF21D}"/>
              </a:ext>
            </a:extLst>
          </p:cNvPr>
          <p:cNvPicPr>
            <a:picLocks noChangeAspect="1"/>
          </p:cNvPicPr>
          <p:nvPr/>
        </p:nvPicPr>
        <p:blipFill>
          <a:blip r:embed="rId3"/>
          <a:stretch>
            <a:fillRect/>
          </a:stretch>
        </p:blipFill>
        <p:spPr>
          <a:xfrm>
            <a:off x="524932" y="193570"/>
            <a:ext cx="7433734" cy="4688320"/>
          </a:xfrm>
          <a:prstGeom prst="rect">
            <a:avLst/>
          </a:prstGeom>
        </p:spPr>
      </p:pic>
      <p:sp>
        <p:nvSpPr>
          <p:cNvPr id="6" name="TextBox 5">
            <a:extLst>
              <a:ext uri="{FF2B5EF4-FFF2-40B4-BE49-F238E27FC236}">
                <a16:creationId xmlns:a16="http://schemas.microsoft.com/office/drawing/2014/main" id="{327C8165-0EF5-48B1-B44A-47C40295ECA6}"/>
              </a:ext>
            </a:extLst>
          </p:cNvPr>
          <p:cNvSpPr txBox="1"/>
          <p:nvPr/>
        </p:nvSpPr>
        <p:spPr>
          <a:xfrm>
            <a:off x="4823354" y="4864956"/>
            <a:ext cx="3135312" cy="261610"/>
          </a:xfrm>
          <a:prstGeom prst="rect">
            <a:avLst/>
          </a:prstGeom>
          <a:noFill/>
        </p:spPr>
        <p:txBody>
          <a:bodyPr wrap="square" rtlCol="0">
            <a:spAutoFit/>
          </a:bodyPr>
          <a:lstStyle/>
          <a:p>
            <a:pPr algn="r"/>
            <a:r>
              <a:rPr lang="en-US" sz="1050" i="1" dirty="0"/>
              <a:t>Chicago’s Vision Zero Action Plan</a:t>
            </a:r>
          </a:p>
        </p:txBody>
      </p:sp>
    </p:spTree>
    <p:extLst>
      <p:ext uri="{BB962C8B-B14F-4D97-AF65-F5344CB8AC3E}">
        <p14:creationId xmlns:p14="http://schemas.microsoft.com/office/powerpoint/2010/main" val="2620717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BD884-3FB0-4243-938A-B8892ACC9097}"/>
              </a:ext>
            </a:extLst>
          </p:cNvPr>
          <p:cNvSpPr>
            <a:spLocks noGrp="1"/>
          </p:cNvSpPr>
          <p:nvPr>
            <p:ph type="title"/>
          </p:nvPr>
        </p:nvSpPr>
        <p:spPr>
          <a:xfrm>
            <a:off x="359508" y="87734"/>
            <a:ext cx="7620000" cy="857250"/>
          </a:xfrm>
        </p:spPr>
        <p:txBody>
          <a:bodyPr>
            <a:noAutofit/>
          </a:bodyPr>
          <a:lstStyle/>
          <a:p>
            <a:r>
              <a:rPr lang="en-US" sz="2800" dirty="0"/>
              <a:t>Vulnerable Populations – Inequitable Enforcement</a:t>
            </a:r>
          </a:p>
        </p:txBody>
      </p:sp>
      <p:sp>
        <p:nvSpPr>
          <p:cNvPr id="4" name="Slide Number Placeholder 3">
            <a:extLst>
              <a:ext uri="{FF2B5EF4-FFF2-40B4-BE49-F238E27FC236}">
                <a16:creationId xmlns:a16="http://schemas.microsoft.com/office/drawing/2014/main" id="{1E46B589-CEC2-408D-8A97-A865B0033175}"/>
              </a:ext>
            </a:extLst>
          </p:cNvPr>
          <p:cNvSpPr>
            <a:spLocks noGrp="1"/>
          </p:cNvSpPr>
          <p:nvPr>
            <p:ph type="sldNum" sz="quarter" idx="12"/>
          </p:nvPr>
        </p:nvSpPr>
        <p:spPr/>
        <p:txBody>
          <a:bodyPr/>
          <a:lstStyle/>
          <a:p>
            <a:fld id="{588A7B10-5B59-5847-A2D4-DA6B67CC2B64}" type="slidenum">
              <a:rPr lang="en-US" smtClean="0"/>
              <a:t>12</a:t>
            </a:fld>
            <a:endParaRPr lang="en-US"/>
          </a:p>
        </p:txBody>
      </p:sp>
      <p:pic>
        <p:nvPicPr>
          <p:cNvPr id="8" name="Picture 7">
            <a:extLst>
              <a:ext uri="{FF2B5EF4-FFF2-40B4-BE49-F238E27FC236}">
                <a16:creationId xmlns:a16="http://schemas.microsoft.com/office/drawing/2014/main" id="{EE386742-A098-4579-AE77-7A4E24DD0830}"/>
              </a:ext>
            </a:extLst>
          </p:cNvPr>
          <p:cNvPicPr>
            <a:picLocks noChangeAspect="1"/>
          </p:cNvPicPr>
          <p:nvPr/>
        </p:nvPicPr>
        <p:blipFill>
          <a:blip r:embed="rId3"/>
          <a:srcRect/>
          <a:stretch/>
        </p:blipFill>
        <p:spPr>
          <a:xfrm>
            <a:off x="1105223" y="791149"/>
            <a:ext cx="6128569" cy="3987377"/>
          </a:xfrm>
          <a:prstGeom prst="rect">
            <a:avLst/>
          </a:prstGeom>
        </p:spPr>
      </p:pic>
      <p:pic>
        <p:nvPicPr>
          <p:cNvPr id="9" name="Picture 8" descr="&quot;Chance of being stopped and searched. African American drivers 5 times as likely than white drivers&quot;. ">
            <a:extLst>
              <a:ext uri="{FF2B5EF4-FFF2-40B4-BE49-F238E27FC236}">
                <a16:creationId xmlns:a16="http://schemas.microsoft.com/office/drawing/2014/main" id="{BB16C1C4-C723-4217-8937-E5D06FD36FF0}"/>
              </a:ext>
            </a:extLst>
          </p:cNvPr>
          <p:cNvPicPr>
            <a:picLocks noChangeAspect="1"/>
          </p:cNvPicPr>
          <p:nvPr/>
        </p:nvPicPr>
        <p:blipFill rotWithShape="1">
          <a:blip r:embed="rId4"/>
          <a:srcRect t="72940"/>
          <a:stretch/>
        </p:blipFill>
        <p:spPr>
          <a:xfrm>
            <a:off x="2998974" y="3437467"/>
            <a:ext cx="4113308" cy="1221717"/>
          </a:xfrm>
          <a:prstGeom prst="rect">
            <a:avLst/>
          </a:prstGeom>
          <a:ln>
            <a:solidFill>
              <a:schemeClr val="tx2"/>
            </a:solidFill>
          </a:ln>
        </p:spPr>
      </p:pic>
      <p:sp>
        <p:nvSpPr>
          <p:cNvPr id="6" name="TextBox 5">
            <a:extLst>
              <a:ext uri="{FF2B5EF4-FFF2-40B4-BE49-F238E27FC236}">
                <a16:creationId xmlns:a16="http://schemas.microsoft.com/office/drawing/2014/main" id="{789C56B7-E4CA-4259-A484-E696F39184F9}"/>
              </a:ext>
            </a:extLst>
          </p:cNvPr>
          <p:cNvSpPr txBox="1"/>
          <p:nvPr/>
        </p:nvSpPr>
        <p:spPr>
          <a:xfrm>
            <a:off x="2640330" y="4794156"/>
            <a:ext cx="4593462" cy="253916"/>
          </a:xfrm>
          <a:prstGeom prst="rect">
            <a:avLst/>
          </a:prstGeom>
          <a:noFill/>
        </p:spPr>
        <p:txBody>
          <a:bodyPr wrap="square" rtlCol="0">
            <a:spAutoFit/>
          </a:bodyPr>
          <a:lstStyle/>
          <a:p>
            <a:pPr algn="r"/>
            <a:r>
              <a:rPr lang="en-US" sz="1050" i="1" dirty="0"/>
              <a:t>Vision Zero Network (background image: pedbikeiamges.org – Dan Burden</a:t>
            </a:r>
          </a:p>
        </p:txBody>
      </p:sp>
    </p:spTree>
    <p:extLst>
      <p:ext uri="{BB962C8B-B14F-4D97-AF65-F5344CB8AC3E}">
        <p14:creationId xmlns:p14="http://schemas.microsoft.com/office/powerpoint/2010/main" val="2526461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BD884-3FB0-4243-938A-B8892ACC9097}"/>
              </a:ext>
            </a:extLst>
          </p:cNvPr>
          <p:cNvSpPr>
            <a:spLocks noGrp="1"/>
          </p:cNvSpPr>
          <p:nvPr>
            <p:ph type="title"/>
          </p:nvPr>
        </p:nvSpPr>
        <p:spPr>
          <a:xfrm>
            <a:off x="359508" y="87734"/>
            <a:ext cx="7620000" cy="857250"/>
          </a:xfrm>
        </p:spPr>
        <p:txBody>
          <a:bodyPr>
            <a:noAutofit/>
          </a:bodyPr>
          <a:lstStyle/>
          <a:p>
            <a:r>
              <a:rPr lang="en-US" sz="2800" dirty="0"/>
              <a:t>Vulnerable Populations – Inequitable Enforcement</a:t>
            </a:r>
          </a:p>
        </p:txBody>
      </p:sp>
      <p:pic>
        <p:nvPicPr>
          <p:cNvPr id="6" name="Content Placeholder 5" descr="Bar chart. Depicts Jacksonville's 16 most commonly issued tickets from 2012 to 2017, by Race of Recipient. Figures show that there is high racial disparity. The most common ticket, in roadway (sidewalks provided), was given to black residents 78 percent of the time. ">
            <a:extLst>
              <a:ext uri="{FF2B5EF4-FFF2-40B4-BE49-F238E27FC236}">
                <a16:creationId xmlns:a16="http://schemas.microsoft.com/office/drawing/2014/main" id="{50FBAF0B-16F8-45D3-8631-BB829EC2C6DB}"/>
              </a:ext>
            </a:extLst>
          </p:cNvPr>
          <p:cNvPicPr>
            <a:picLocks noGrp="1" noChangeAspect="1"/>
          </p:cNvPicPr>
          <p:nvPr>
            <p:ph idx="1"/>
          </p:nvPr>
        </p:nvPicPr>
        <p:blipFill>
          <a:blip r:embed="rId3"/>
          <a:stretch>
            <a:fillRect/>
          </a:stretch>
        </p:blipFill>
        <p:spPr>
          <a:xfrm>
            <a:off x="1595424" y="924253"/>
            <a:ext cx="5148168" cy="3868464"/>
          </a:xfrm>
        </p:spPr>
      </p:pic>
      <p:sp>
        <p:nvSpPr>
          <p:cNvPr id="4" name="Slide Number Placeholder 3">
            <a:extLst>
              <a:ext uri="{FF2B5EF4-FFF2-40B4-BE49-F238E27FC236}">
                <a16:creationId xmlns:a16="http://schemas.microsoft.com/office/drawing/2014/main" id="{1E46B589-CEC2-408D-8A97-A865B0033175}"/>
              </a:ext>
            </a:extLst>
          </p:cNvPr>
          <p:cNvSpPr>
            <a:spLocks noGrp="1"/>
          </p:cNvSpPr>
          <p:nvPr>
            <p:ph type="sldNum" sz="quarter" idx="12"/>
          </p:nvPr>
        </p:nvSpPr>
        <p:spPr/>
        <p:txBody>
          <a:bodyPr/>
          <a:lstStyle/>
          <a:p>
            <a:fld id="{588A7B10-5B59-5847-A2D4-DA6B67CC2B64}" type="slidenum">
              <a:rPr lang="en-US" smtClean="0"/>
              <a:t>13</a:t>
            </a:fld>
            <a:endParaRPr lang="en-US"/>
          </a:p>
        </p:txBody>
      </p:sp>
      <p:sp>
        <p:nvSpPr>
          <p:cNvPr id="5" name="TextBox 4">
            <a:extLst>
              <a:ext uri="{FF2B5EF4-FFF2-40B4-BE49-F238E27FC236}">
                <a16:creationId xmlns:a16="http://schemas.microsoft.com/office/drawing/2014/main" id="{EA9BA5A4-B77D-42AD-8C80-2A10602CB460}"/>
              </a:ext>
            </a:extLst>
          </p:cNvPr>
          <p:cNvSpPr txBox="1"/>
          <p:nvPr/>
        </p:nvSpPr>
        <p:spPr>
          <a:xfrm>
            <a:off x="3608280" y="4745805"/>
            <a:ext cx="3135312" cy="261610"/>
          </a:xfrm>
          <a:prstGeom prst="rect">
            <a:avLst/>
          </a:prstGeom>
          <a:noFill/>
        </p:spPr>
        <p:txBody>
          <a:bodyPr wrap="square" rtlCol="0">
            <a:spAutoFit/>
          </a:bodyPr>
          <a:lstStyle/>
          <a:p>
            <a:pPr algn="r"/>
            <a:r>
              <a:rPr lang="en-US" sz="1050" i="1" dirty="0"/>
              <a:t>ProPublica</a:t>
            </a:r>
          </a:p>
        </p:txBody>
      </p:sp>
    </p:spTree>
    <p:extLst>
      <p:ext uri="{BB962C8B-B14F-4D97-AF65-F5344CB8AC3E}">
        <p14:creationId xmlns:p14="http://schemas.microsoft.com/office/powerpoint/2010/main" val="3969980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Equity and Transit</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lstStyle/>
          <a:p>
            <a:r>
              <a:rPr lang="en-US" sz="2400" dirty="0"/>
              <a:t>Accessibility</a:t>
            </a:r>
          </a:p>
          <a:p>
            <a:pPr lvl="1"/>
            <a:r>
              <a:rPr lang="en-US" sz="2400" dirty="0"/>
              <a:t>Spatial distribution</a:t>
            </a:r>
          </a:p>
          <a:p>
            <a:pPr lvl="1"/>
            <a:r>
              <a:rPr lang="en-US" sz="2400" dirty="0"/>
              <a:t>Travel time</a:t>
            </a:r>
          </a:p>
          <a:p>
            <a:r>
              <a:rPr lang="en-US" sz="2400" dirty="0"/>
              <a:t>Personal security around transit </a:t>
            </a:r>
          </a:p>
          <a:p>
            <a:pPr lvl="1"/>
            <a:r>
              <a:rPr lang="en-US" sz="2400" dirty="0"/>
              <a:t>At stops, stations, and on vehicles</a:t>
            </a:r>
          </a:p>
          <a:p>
            <a:pPr marL="411480" lvl="1" indent="0">
              <a:buNone/>
            </a:pPr>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14</a:t>
            </a:fld>
            <a:endParaRPr lang="en-US" dirty="0"/>
          </a:p>
        </p:txBody>
      </p:sp>
    </p:spTree>
    <p:extLst>
      <p:ext uri="{BB962C8B-B14F-4D97-AF65-F5344CB8AC3E}">
        <p14:creationId xmlns:p14="http://schemas.microsoft.com/office/powerpoint/2010/main" val="2901367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Rectangle 7">
            <a:extLst>
              <a:ext uri="{FF2B5EF4-FFF2-40B4-BE49-F238E27FC236}">
                <a16:creationId xmlns:a16="http://schemas.microsoft.com/office/drawing/2014/main" id="{76C02EFF-3AA5-45DC-9D21-3C28EB19F2AC}"/>
              </a:ext>
            </a:extLst>
          </p:cNvPr>
          <p:cNvSpPr>
            <a:spLocks noGrp="1" noChangeArrowheads="1"/>
          </p:cNvSpPr>
          <p:nvPr>
            <p:ph type="title"/>
          </p:nvPr>
        </p:nvSpPr>
        <p:spPr>
          <a:xfrm>
            <a:off x="477078" y="171450"/>
            <a:ext cx="7523922" cy="857250"/>
          </a:xfrm>
          <a:noFill/>
        </p:spPr>
        <p:txBody>
          <a:bodyPr/>
          <a:lstStyle/>
          <a:p>
            <a:pPr eaLnBrk="1" hangingPunct="1"/>
            <a:r>
              <a:rPr lang="en-US" altLang="en-US" sz="3600" dirty="0"/>
              <a:t>Vulnerable Populations - Range of Disabilities</a:t>
            </a:r>
          </a:p>
        </p:txBody>
      </p:sp>
      <p:sp>
        <p:nvSpPr>
          <p:cNvPr id="3" name="Content Placeholder 2">
            <a:extLst>
              <a:ext uri="{FF2B5EF4-FFF2-40B4-BE49-F238E27FC236}">
                <a16:creationId xmlns:a16="http://schemas.microsoft.com/office/drawing/2014/main" id="{EFA2608E-92C4-4C76-8BD7-3FD4F30413EF}"/>
              </a:ext>
            </a:extLst>
          </p:cNvPr>
          <p:cNvSpPr>
            <a:spLocks noGrp="1"/>
          </p:cNvSpPr>
          <p:nvPr>
            <p:ph idx="1"/>
          </p:nvPr>
        </p:nvSpPr>
        <p:spPr>
          <a:xfrm>
            <a:off x="381000" y="1410788"/>
            <a:ext cx="7620000" cy="3478711"/>
          </a:xfrm>
        </p:spPr>
        <p:txBody>
          <a:bodyPr>
            <a:normAutofit lnSpcReduction="10000"/>
          </a:bodyPr>
          <a:lstStyle/>
          <a:p>
            <a:pPr marL="114300" indent="0">
              <a:buNone/>
            </a:pPr>
            <a:r>
              <a:rPr lang="en-US" dirty="0"/>
              <a:t>“To adequately provide for persons with disabilities, the designer should be aware of the range of disabilities to expect so that the design can appropriately accommodate them.” –AASHTO Green Book (2018)</a:t>
            </a:r>
          </a:p>
          <a:p>
            <a:pPr marL="114300" indent="0">
              <a:buNone/>
            </a:pPr>
            <a:endParaRPr lang="en-US" dirty="0"/>
          </a:p>
          <a:p>
            <a:pPr marL="114300" indent="0">
              <a:buNone/>
            </a:pPr>
            <a:r>
              <a:rPr lang="en-US" dirty="0"/>
              <a:t>Including:</a:t>
            </a:r>
          </a:p>
          <a:p>
            <a:pPr marL="582930" lvl="1" indent="-285750"/>
            <a:r>
              <a:rPr lang="en-US" dirty="0"/>
              <a:t>Mobility disabilities</a:t>
            </a:r>
          </a:p>
          <a:p>
            <a:pPr marL="582930" lvl="1" indent="-285750"/>
            <a:r>
              <a:rPr lang="en-US" dirty="0"/>
              <a:t>Vision disabilities</a:t>
            </a:r>
          </a:p>
          <a:p>
            <a:pPr marL="582930" lvl="1" indent="-285750"/>
            <a:r>
              <a:rPr lang="en-US" dirty="0"/>
              <a:t>Cognitive disabilities</a:t>
            </a:r>
          </a:p>
          <a:p>
            <a:pPr marL="582930" lvl="1" indent="-285750"/>
            <a:r>
              <a:rPr lang="en-US" dirty="0"/>
              <a:t>Hearing disabilities </a:t>
            </a:r>
          </a:p>
          <a:p>
            <a:endParaRPr lang="en-US" dirty="0"/>
          </a:p>
        </p:txBody>
      </p:sp>
      <p:sp>
        <p:nvSpPr>
          <p:cNvPr id="4" name="Slide Number Placeholder 3">
            <a:extLst>
              <a:ext uri="{FF2B5EF4-FFF2-40B4-BE49-F238E27FC236}">
                <a16:creationId xmlns:a16="http://schemas.microsoft.com/office/drawing/2014/main" id="{8EC93951-8043-40EF-A60E-4B0D405D86D8}"/>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15</a:t>
            </a:fld>
            <a:endParaRPr lang="en-US"/>
          </a:p>
        </p:txBody>
      </p:sp>
    </p:spTree>
    <p:extLst>
      <p:ext uri="{BB962C8B-B14F-4D97-AF65-F5344CB8AC3E}">
        <p14:creationId xmlns:p14="http://schemas.microsoft.com/office/powerpoint/2010/main" val="5694288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pedbikeimages.org/largeimages/Alyson%20West%20-%20intersectionbikelanepedislandNACTO.jpg">
            <a:extLst>
              <a:ext uri="{FF2B5EF4-FFF2-40B4-BE49-F238E27FC236}">
                <a16:creationId xmlns:a16="http://schemas.microsoft.com/office/drawing/2014/main" id="{E6254AE2-F8D4-4CB7-B888-CA5FB2D5F13F}"/>
              </a:ext>
            </a:extLst>
          </p:cNvPr>
          <p:cNvPicPr>
            <a:picLocks noChangeAspect="1" noChangeArrowheads="1"/>
          </p:cNvPicPr>
          <p:nvPr/>
        </p:nvPicPr>
        <p:blipFill rotWithShape="1">
          <a:blip r:embed="rId3">
            <a:alphaModFix amt="50000"/>
            <a:extLst>
              <a:ext uri="{28A0092B-C50C-407E-A947-70E740481C1C}">
                <a14:useLocalDpi xmlns:a14="http://schemas.microsoft.com/office/drawing/2010/main" val="0"/>
              </a:ext>
            </a:extLst>
          </a:blip>
          <a:srcRect t="13325"/>
          <a:stretch/>
        </p:blipFill>
        <p:spPr bwMode="auto">
          <a:xfrm>
            <a:off x="1075266" y="797018"/>
            <a:ext cx="6278198" cy="408123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quot;Streets with sidewalks. High income communities: 90 percent. Low income communities: 50 percent.">
            <a:extLst>
              <a:ext uri="{FF2B5EF4-FFF2-40B4-BE49-F238E27FC236}">
                <a16:creationId xmlns:a16="http://schemas.microsoft.com/office/drawing/2014/main" id="{5FC53EDF-5F0B-48C4-91AB-0634AD2479C3}"/>
              </a:ext>
            </a:extLst>
          </p:cNvPr>
          <p:cNvPicPr>
            <a:picLocks noChangeAspect="1"/>
          </p:cNvPicPr>
          <p:nvPr/>
        </p:nvPicPr>
        <p:blipFill rotWithShape="1">
          <a:blip r:embed="rId4"/>
          <a:srcRect t="49474" b="26813"/>
          <a:stretch/>
        </p:blipFill>
        <p:spPr>
          <a:xfrm>
            <a:off x="1191683" y="919157"/>
            <a:ext cx="4494797" cy="1169879"/>
          </a:xfrm>
          <a:prstGeom prst="rect">
            <a:avLst/>
          </a:prstGeom>
          <a:ln>
            <a:solidFill>
              <a:schemeClr val="tx2"/>
            </a:solidFill>
          </a:ln>
        </p:spPr>
      </p:pic>
      <p:sp>
        <p:nvSpPr>
          <p:cNvPr id="5" name="Title 1">
            <a:extLst>
              <a:ext uri="{FF2B5EF4-FFF2-40B4-BE49-F238E27FC236}">
                <a16:creationId xmlns:a16="http://schemas.microsoft.com/office/drawing/2014/main" id="{2CFF8AE2-6207-4126-B5A2-3CAE4DF0EF6D}"/>
              </a:ext>
            </a:extLst>
          </p:cNvPr>
          <p:cNvSpPr>
            <a:spLocks noGrp="1"/>
          </p:cNvSpPr>
          <p:nvPr>
            <p:ph type="title"/>
          </p:nvPr>
        </p:nvSpPr>
        <p:spPr>
          <a:xfrm>
            <a:off x="359508" y="87734"/>
            <a:ext cx="7620000" cy="857250"/>
          </a:xfrm>
        </p:spPr>
        <p:txBody>
          <a:bodyPr>
            <a:noAutofit/>
          </a:bodyPr>
          <a:lstStyle/>
          <a:p>
            <a:r>
              <a:rPr lang="en-US" sz="2800" dirty="0"/>
              <a:t>Vulnerable Populations – Inequitable Facilities</a:t>
            </a:r>
          </a:p>
        </p:txBody>
      </p:sp>
      <p:sp>
        <p:nvSpPr>
          <p:cNvPr id="7" name="TextBox 6">
            <a:extLst>
              <a:ext uri="{FF2B5EF4-FFF2-40B4-BE49-F238E27FC236}">
                <a16:creationId xmlns:a16="http://schemas.microsoft.com/office/drawing/2014/main" id="{111AFE4D-58A7-4D27-8BC8-E7F85DE5D577}"/>
              </a:ext>
            </a:extLst>
          </p:cNvPr>
          <p:cNvSpPr txBox="1"/>
          <p:nvPr/>
        </p:nvSpPr>
        <p:spPr>
          <a:xfrm>
            <a:off x="4218152" y="4869583"/>
            <a:ext cx="3135312" cy="261610"/>
          </a:xfrm>
          <a:prstGeom prst="rect">
            <a:avLst/>
          </a:prstGeom>
          <a:noFill/>
        </p:spPr>
        <p:txBody>
          <a:bodyPr wrap="square" rtlCol="0">
            <a:spAutoFit/>
          </a:bodyPr>
          <a:lstStyle/>
          <a:p>
            <a:pPr algn="r"/>
            <a:r>
              <a:rPr lang="en-US" sz="1050" i="1" dirty="0"/>
              <a:t>Vision Zero Network</a:t>
            </a:r>
          </a:p>
        </p:txBody>
      </p:sp>
      <p:sp>
        <p:nvSpPr>
          <p:cNvPr id="8" name="Slide Number Placeholder 3">
            <a:extLst>
              <a:ext uri="{FF2B5EF4-FFF2-40B4-BE49-F238E27FC236}">
                <a16:creationId xmlns:a16="http://schemas.microsoft.com/office/drawing/2014/main" id="{5E49E3D8-C1CF-41A3-95E0-A28BE2EFEAB1}"/>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16</a:t>
            </a:fld>
            <a:endParaRPr lang="en-US"/>
          </a:p>
        </p:txBody>
      </p:sp>
    </p:spTree>
    <p:extLst>
      <p:ext uri="{BB962C8B-B14F-4D97-AF65-F5344CB8AC3E}">
        <p14:creationId xmlns:p14="http://schemas.microsoft.com/office/powerpoint/2010/main" val="210728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CFF8AE2-6207-4126-B5A2-3CAE4DF0EF6D}"/>
              </a:ext>
            </a:extLst>
          </p:cNvPr>
          <p:cNvSpPr>
            <a:spLocks noGrp="1"/>
          </p:cNvSpPr>
          <p:nvPr>
            <p:ph type="title"/>
          </p:nvPr>
        </p:nvSpPr>
        <p:spPr/>
        <p:txBody>
          <a:bodyPr>
            <a:noAutofit/>
          </a:bodyPr>
          <a:lstStyle/>
          <a:p>
            <a:r>
              <a:rPr lang="en-US" sz="3600" dirty="0"/>
              <a:t>Vulnerable Populations – “Walkability”</a:t>
            </a:r>
          </a:p>
        </p:txBody>
      </p:sp>
      <p:sp>
        <p:nvSpPr>
          <p:cNvPr id="2" name="Content Placeholder 1">
            <a:extLst>
              <a:ext uri="{FF2B5EF4-FFF2-40B4-BE49-F238E27FC236}">
                <a16:creationId xmlns:a16="http://schemas.microsoft.com/office/drawing/2014/main" id="{33B086BC-C569-43E5-B4B6-B520F16CB7DD}"/>
              </a:ext>
            </a:extLst>
          </p:cNvPr>
          <p:cNvSpPr>
            <a:spLocks noGrp="1"/>
          </p:cNvSpPr>
          <p:nvPr>
            <p:ph idx="1"/>
          </p:nvPr>
        </p:nvSpPr>
        <p:spPr/>
        <p:txBody>
          <a:bodyPr/>
          <a:lstStyle/>
          <a:p>
            <a:r>
              <a:rPr lang="en-US" dirty="0"/>
              <a:t>Research has consistently demonstrated that supportive built environments for walking are linked to higher rates of walking and physical activity</a:t>
            </a:r>
          </a:p>
          <a:p>
            <a:pPr lvl="1"/>
            <a:r>
              <a:rPr lang="en-US" dirty="0"/>
              <a:t>Is this relationship the same for socioeconomically disadvantaged populations?</a:t>
            </a:r>
          </a:p>
          <a:p>
            <a:pPr lvl="2"/>
            <a:r>
              <a:rPr lang="en-US" dirty="0"/>
              <a:t>Review of 17 studies found average effect of built environment on walking was </a:t>
            </a:r>
            <a:r>
              <a:rPr lang="en-US" b="1" dirty="0"/>
              <a:t>2.3 times stronger for advantaged than disadvantaged groups</a:t>
            </a:r>
            <a:r>
              <a:rPr lang="en-US" dirty="0"/>
              <a:t> </a:t>
            </a:r>
          </a:p>
        </p:txBody>
      </p:sp>
      <p:sp>
        <p:nvSpPr>
          <p:cNvPr id="4" name="Slide Number Placeholder 3">
            <a:extLst>
              <a:ext uri="{FF2B5EF4-FFF2-40B4-BE49-F238E27FC236}">
                <a16:creationId xmlns:a16="http://schemas.microsoft.com/office/drawing/2014/main" id="{B410C71E-2C43-4357-AB3A-234E07C89524}"/>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17</a:t>
            </a:fld>
            <a:endParaRPr lang="en-US"/>
          </a:p>
        </p:txBody>
      </p:sp>
    </p:spTree>
    <p:extLst>
      <p:ext uri="{BB962C8B-B14F-4D97-AF65-F5344CB8AC3E}">
        <p14:creationId xmlns:p14="http://schemas.microsoft.com/office/powerpoint/2010/main" val="3374221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CFF8AE2-6207-4126-B5A2-3CAE4DF0EF6D}"/>
              </a:ext>
            </a:extLst>
          </p:cNvPr>
          <p:cNvSpPr>
            <a:spLocks noGrp="1"/>
          </p:cNvSpPr>
          <p:nvPr>
            <p:ph type="title"/>
          </p:nvPr>
        </p:nvSpPr>
        <p:spPr/>
        <p:txBody>
          <a:bodyPr>
            <a:noAutofit/>
          </a:bodyPr>
          <a:lstStyle/>
          <a:p>
            <a:r>
              <a:rPr lang="en-US" sz="3600" dirty="0"/>
              <a:t>Vulnerable Populations – “Walkability”</a:t>
            </a:r>
          </a:p>
        </p:txBody>
      </p:sp>
      <p:sp>
        <p:nvSpPr>
          <p:cNvPr id="2" name="Content Placeholder 1">
            <a:extLst>
              <a:ext uri="{FF2B5EF4-FFF2-40B4-BE49-F238E27FC236}">
                <a16:creationId xmlns:a16="http://schemas.microsoft.com/office/drawing/2014/main" id="{33B086BC-C569-43E5-B4B6-B520F16CB7DD}"/>
              </a:ext>
            </a:extLst>
          </p:cNvPr>
          <p:cNvSpPr>
            <a:spLocks noGrp="1"/>
          </p:cNvSpPr>
          <p:nvPr>
            <p:ph idx="1"/>
          </p:nvPr>
        </p:nvSpPr>
        <p:spPr/>
        <p:txBody>
          <a:bodyPr/>
          <a:lstStyle/>
          <a:p>
            <a:r>
              <a:rPr lang="en-US" dirty="0"/>
              <a:t>Potential planning responses:</a:t>
            </a:r>
          </a:p>
          <a:p>
            <a:pPr lvl="1"/>
            <a:r>
              <a:rPr lang="en-US" b="1" dirty="0"/>
              <a:t>Recognize</a:t>
            </a:r>
            <a:r>
              <a:rPr lang="en-US" dirty="0"/>
              <a:t> that the effects of the built environment may vary by socioeconomics </a:t>
            </a:r>
          </a:p>
          <a:p>
            <a:pPr lvl="1"/>
            <a:r>
              <a:rPr lang="en-US" b="1" dirty="0"/>
              <a:t>Use</a:t>
            </a:r>
            <a:r>
              <a:rPr lang="en-US" dirty="0"/>
              <a:t> </a:t>
            </a:r>
            <a:r>
              <a:rPr lang="en-US" b="1" dirty="0"/>
              <a:t>holistic approaches</a:t>
            </a:r>
            <a:r>
              <a:rPr lang="en-US" dirty="0"/>
              <a:t> to improve walkability </a:t>
            </a:r>
          </a:p>
          <a:p>
            <a:pPr lvl="1"/>
            <a:r>
              <a:rPr lang="en-US" b="1" dirty="0"/>
              <a:t>Expand</a:t>
            </a:r>
            <a:r>
              <a:rPr lang="en-US" dirty="0"/>
              <a:t> walkability definitions to address a range of social and physical barriers </a:t>
            </a:r>
          </a:p>
          <a:p>
            <a:pPr lvl="1"/>
            <a:r>
              <a:rPr lang="en-US" b="1" dirty="0"/>
              <a:t>Partner</a:t>
            </a:r>
            <a:r>
              <a:rPr lang="en-US" dirty="0"/>
              <a:t> across agencies, disciplines, and professions</a:t>
            </a:r>
          </a:p>
          <a:p>
            <a:pPr lvl="1"/>
            <a:r>
              <a:rPr lang="en-US" b="1" dirty="0"/>
              <a:t>Evaluate</a:t>
            </a:r>
            <a:r>
              <a:rPr lang="en-US" dirty="0"/>
              <a:t> interventions in different socioeconomic environments</a:t>
            </a:r>
          </a:p>
        </p:txBody>
      </p:sp>
      <p:sp>
        <p:nvSpPr>
          <p:cNvPr id="4" name="Slide Number Placeholder 3">
            <a:extLst>
              <a:ext uri="{FF2B5EF4-FFF2-40B4-BE49-F238E27FC236}">
                <a16:creationId xmlns:a16="http://schemas.microsoft.com/office/drawing/2014/main" id="{20D4C931-A5C7-4B30-BAA4-557DFF81D8F6}"/>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18</a:t>
            </a:fld>
            <a:endParaRPr lang="en-US"/>
          </a:p>
        </p:txBody>
      </p:sp>
    </p:spTree>
    <p:extLst>
      <p:ext uri="{BB962C8B-B14F-4D97-AF65-F5344CB8AC3E}">
        <p14:creationId xmlns:p14="http://schemas.microsoft.com/office/powerpoint/2010/main" val="42399399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2755F-6A4C-4926-9D7A-2D387D8C25E7}"/>
              </a:ext>
            </a:extLst>
          </p:cNvPr>
          <p:cNvSpPr>
            <a:spLocks noGrp="1"/>
          </p:cNvSpPr>
          <p:nvPr>
            <p:ph type="title"/>
          </p:nvPr>
        </p:nvSpPr>
        <p:spPr/>
        <p:txBody>
          <a:bodyPr/>
          <a:lstStyle/>
          <a:p>
            <a:r>
              <a:rPr lang="en-US" dirty="0"/>
              <a:t>Strategies</a:t>
            </a:r>
          </a:p>
        </p:txBody>
      </p:sp>
      <p:sp>
        <p:nvSpPr>
          <p:cNvPr id="3" name="Content Placeholder 2">
            <a:extLst>
              <a:ext uri="{FF2B5EF4-FFF2-40B4-BE49-F238E27FC236}">
                <a16:creationId xmlns:a16="http://schemas.microsoft.com/office/drawing/2014/main" id="{2A7F8862-C9CA-4043-AFA7-43B076C7F4A0}"/>
              </a:ext>
            </a:extLst>
          </p:cNvPr>
          <p:cNvSpPr>
            <a:spLocks noGrp="1"/>
          </p:cNvSpPr>
          <p:nvPr>
            <p:ph idx="1"/>
          </p:nvPr>
        </p:nvSpPr>
        <p:spPr/>
        <p:txBody>
          <a:bodyPr/>
          <a:lstStyle/>
          <a:p>
            <a:r>
              <a:rPr lang="en-US" dirty="0"/>
              <a:t>Examine organizational practices and policies</a:t>
            </a:r>
          </a:p>
          <a:p>
            <a:pPr lvl="1"/>
            <a:r>
              <a:rPr lang="en-US" dirty="0"/>
              <a:t>Hiring, training, and communications</a:t>
            </a:r>
          </a:p>
          <a:p>
            <a:pPr lvl="1"/>
            <a:r>
              <a:rPr lang="en-US" dirty="0"/>
              <a:t>Infrastructure planning, goal-setting, project prioritization</a:t>
            </a:r>
          </a:p>
          <a:p>
            <a:r>
              <a:rPr lang="en-US" dirty="0"/>
              <a:t>Leverage data to identify concerns and opportunities</a:t>
            </a:r>
          </a:p>
          <a:p>
            <a:r>
              <a:rPr lang="en-US" dirty="0"/>
              <a:t>Foster inclusive public engagement</a:t>
            </a:r>
          </a:p>
          <a:p>
            <a:r>
              <a:rPr lang="en-US" dirty="0"/>
              <a:t>Design streets and facilities for everyone</a:t>
            </a:r>
          </a:p>
        </p:txBody>
      </p:sp>
      <p:sp>
        <p:nvSpPr>
          <p:cNvPr id="4" name="Slide Number Placeholder 3">
            <a:extLst>
              <a:ext uri="{FF2B5EF4-FFF2-40B4-BE49-F238E27FC236}">
                <a16:creationId xmlns:a16="http://schemas.microsoft.com/office/drawing/2014/main" id="{9FAD4CA8-B370-4599-8D44-83F0CD9C19A9}"/>
              </a:ext>
            </a:extLst>
          </p:cNvPr>
          <p:cNvSpPr>
            <a:spLocks noGrp="1"/>
          </p:cNvSpPr>
          <p:nvPr>
            <p:ph type="sldNum" sz="quarter" idx="12"/>
          </p:nvPr>
        </p:nvSpPr>
        <p:spPr/>
        <p:txBody>
          <a:bodyPr/>
          <a:lstStyle/>
          <a:p>
            <a:fld id="{588A7B10-5B59-5847-A2D4-DA6B67CC2B64}" type="slidenum">
              <a:rPr lang="en-US" smtClean="0"/>
              <a:t>19</a:t>
            </a:fld>
            <a:endParaRPr lang="en-US"/>
          </a:p>
        </p:txBody>
      </p:sp>
    </p:spTree>
    <p:extLst>
      <p:ext uri="{BB962C8B-B14F-4D97-AF65-F5344CB8AC3E}">
        <p14:creationId xmlns:p14="http://schemas.microsoft.com/office/powerpoint/2010/main" val="1951253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a:lstStyle/>
          <a:p>
            <a:r>
              <a:rPr lang="en-US" dirty="0"/>
              <a:t>Defining equity in transportation</a:t>
            </a:r>
          </a:p>
          <a:p>
            <a:r>
              <a:rPr lang="en-US" dirty="0"/>
              <a:t>Sources of vulnerability</a:t>
            </a:r>
          </a:p>
          <a:p>
            <a:r>
              <a:rPr lang="en-US" dirty="0"/>
              <a:t>Strategies </a:t>
            </a:r>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3200363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04865F-2420-414E-B0FE-659A485FDAFF}"/>
              </a:ext>
            </a:extLst>
          </p:cNvPr>
          <p:cNvSpPr>
            <a:spLocks noGrp="1"/>
          </p:cNvSpPr>
          <p:nvPr>
            <p:ph type="sldNum" sz="quarter" idx="12"/>
          </p:nvPr>
        </p:nvSpPr>
        <p:spPr/>
        <p:txBody>
          <a:bodyPr/>
          <a:lstStyle/>
          <a:p>
            <a:fld id="{588A7B10-5B59-5847-A2D4-DA6B67CC2B64}" type="slidenum">
              <a:rPr lang="en-US" smtClean="0"/>
              <a:t>20</a:t>
            </a:fld>
            <a:endParaRPr lang="en-US"/>
          </a:p>
        </p:txBody>
      </p:sp>
      <p:pic>
        <p:nvPicPr>
          <p:cNvPr id="5" name="Picture 4" descr="This table includes four columns: types of equity, impacts, measurement, and categories of people. Under types of equity, there are three types listed: horizontal, vertical with-respect-to income and social class, and vertical with-respect-to need and ability. Under impacts, categories listed include: public facilities and services, user costs and benefits, service quality, external impacts, economic impacts, and regulation and enforcement. Under measurement, categories include per capita, per unit of travel, and per dollar. Under categories of people, categories include demographics, income class, ability, geographic location, mode and vehicle type, industry, and trip type. ">
            <a:extLst>
              <a:ext uri="{FF2B5EF4-FFF2-40B4-BE49-F238E27FC236}">
                <a16:creationId xmlns:a16="http://schemas.microsoft.com/office/drawing/2014/main" id="{41034E42-E087-43C4-98D1-D82B0BEDF102}"/>
              </a:ext>
            </a:extLst>
          </p:cNvPr>
          <p:cNvPicPr>
            <a:picLocks noChangeAspect="1"/>
          </p:cNvPicPr>
          <p:nvPr/>
        </p:nvPicPr>
        <p:blipFill rotWithShape="1">
          <a:blip r:embed="rId3"/>
          <a:srcRect t="108" b="-109"/>
          <a:stretch/>
        </p:blipFill>
        <p:spPr>
          <a:xfrm>
            <a:off x="2848013" y="0"/>
            <a:ext cx="5394900" cy="5143500"/>
          </a:xfrm>
          <a:prstGeom prst="rect">
            <a:avLst/>
          </a:prstGeom>
        </p:spPr>
      </p:pic>
      <p:sp>
        <p:nvSpPr>
          <p:cNvPr id="6" name="Title 1">
            <a:extLst>
              <a:ext uri="{FF2B5EF4-FFF2-40B4-BE49-F238E27FC236}">
                <a16:creationId xmlns:a16="http://schemas.microsoft.com/office/drawing/2014/main" id="{3853C39C-63A9-4C00-BAC5-EFBCE654E833}"/>
              </a:ext>
            </a:extLst>
          </p:cNvPr>
          <p:cNvSpPr>
            <a:spLocks noGrp="1"/>
          </p:cNvSpPr>
          <p:nvPr>
            <p:ph type="title"/>
          </p:nvPr>
        </p:nvSpPr>
        <p:spPr>
          <a:xfrm>
            <a:off x="359508" y="380150"/>
            <a:ext cx="2366275" cy="857250"/>
          </a:xfrm>
        </p:spPr>
        <p:txBody>
          <a:bodyPr/>
          <a:lstStyle/>
          <a:p>
            <a:r>
              <a:rPr lang="en-US" sz="3200" dirty="0"/>
              <a:t>Equity Evaluation Variables</a:t>
            </a:r>
          </a:p>
        </p:txBody>
      </p:sp>
      <p:sp>
        <p:nvSpPr>
          <p:cNvPr id="7" name="TextBox 6">
            <a:extLst>
              <a:ext uri="{FF2B5EF4-FFF2-40B4-BE49-F238E27FC236}">
                <a16:creationId xmlns:a16="http://schemas.microsoft.com/office/drawing/2014/main" id="{714D345F-052A-449D-BE0A-EA04885F4999}"/>
              </a:ext>
            </a:extLst>
          </p:cNvPr>
          <p:cNvSpPr txBox="1"/>
          <p:nvPr/>
        </p:nvSpPr>
        <p:spPr>
          <a:xfrm>
            <a:off x="-287299" y="4881890"/>
            <a:ext cx="3135312" cy="261610"/>
          </a:xfrm>
          <a:prstGeom prst="rect">
            <a:avLst/>
          </a:prstGeom>
          <a:noFill/>
        </p:spPr>
        <p:txBody>
          <a:bodyPr wrap="square" rtlCol="0">
            <a:spAutoFit/>
          </a:bodyPr>
          <a:lstStyle/>
          <a:p>
            <a:pPr algn="r"/>
            <a:r>
              <a:rPr lang="en-US" sz="1050" i="1" dirty="0" err="1"/>
              <a:t>Litman</a:t>
            </a:r>
            <a:r>
              <a:rPr lang="en-US" sz="1050" i="1" dirty="0"/>
              <a:t>, T., 2019</a:t>
            </a:r>
          </a:p>
        </p:txBody>
      </p:sp>
    </p:spTree>
    <p:extLst>
      <p:ext uri="{BB962C8B-B14F-4D97-AF65-F5344CB8AC3E}">
        <p14:creationId xmlns:p14="http://schemas.microsoft.com/office/powerpoint/2010/main" val="2598312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Defining Equity</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a:t>
            </a:fld>
            <a:endParaRPr lang="en-US"/>
          </a:p>
        </p:txBody>
      </p:sp>
    </p:spTree>
    <p:extLst>
      <p:ext uri="{BB962C8B-B14F-4D97-AF65-F5344CB8AC3E}">
        <p14:creationId xmlns:p14="http://schemas.microsoft.com/office/powerpoint/2010/main" val="266118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5A490-B4BB-4BE8-815B-3EF2F032A6DF}"/>
              </a:ext>
            </a:extLst>
          </p:cNvPr>
          <p:cNvSpPr>
            <a:spLocks noGrp="1"/>
          </p:cNvSpPr>
          <p:nvPr>
            <p:ph type="title"/>
          </p:nvPr>
        </p:nvSpPr>
        <p:spPr/>
        <p:txBody>
          <a:bodyPr/>
          <a:lstStyle/>
          <a:p>
            <a:r>
              <a:rPr lang="en-US" dirty="0"/>
              <a:t>Dictionary Definitions</a:t>
            </a:r>
          </a:p>
        </p:txBody>
      </p:sp>
      <p:sp>
        <p:nvSpPr>
          <p:cNvPr id="3" name="Text Placeholder 2">
            <a:extLst>
              <a:ext uri="{FF2B5EF4-FFF2-40B4-BE49-F238E27FC236}">
                <a16:creationId xmlns:a16="http://schemas.microsoft.com/office/drawing/2014/main" id="{1629F640-1079-47C3-BC54-AE2D6D5C256E}"/>
              </a:ext>
            </a:extLst>
          </p:cNvPr>
          <p:cNvSpPr>
            <a:spLocks noGrp="1"/>
          </p:cNvSpPr>
          <p:nvPr>
            <p:ph type="body" idx="1"/>
          </p:nvPr>
        </p:nvSpPr>
        <p:spPr/>
        <p:txBody>
          <a:bodyPr/>
          <a:lstStyle/>
          <a:p>
            <a:r>
              <a:rPr lang="en-US" dirty="0"/>
              <a:t>Equality</a:t>
            </a:r>
          </a:p>
        </p:txBody>
      </p:sp>
      <p:sp>
        <p:nvSpPr>
          <p:cNvPr id="4" name="Content Placeholder 3">
            <a:extLst>
              <a:ext uri="{FF2B5EF4-FFF2-40B4-BE49-F238E27FC236}">
                <a16:creationId xmlns:a16="http://schemas.microsoft.com/office/drawing/2014/main" id="{F7890DB1-EC0C-4F9D-826E-6BE8E1936DC0}"/>
              </a:ext>
            </a:extLst>
          </p:cNvPr>
          <p:cNvSpPr>
            <a:spLocks noGrp="1"/>
          </p:cNvSpPr>
          <p:nvPr>
            <p:ph sz="half" idx="2"/>
          </p:nvPr>
        </p:nvSpPr>
        <p:spPr>
          <a:xfrm>
            <a:off x="359508" y="1631156"/>
            <a:ext cx="3657600" cy="1272911"/>
          </a:xfrm>
        </p:spPr>
        <p:txBody>
          <a:bodyPr>
            <a:normAutofit/>
          </a:bodyPr>
          <a:lstStyle/>
          <a:p>
            <a:pPr marL="114300" indent="0">
              <a:buNone/>
            </a:pPr>
            <a:r>
              <a:rPr lang="en-US" sz="2000" dirty="0"/>
              <a:t>The state of being equal, especially in status, rights, and opportunities</a:t>
            </a:r>
          </a:p>
        </p:txBody>
      </p:sp>
      <p:sp>
        <p:nvSpPr>
          <p:cNvPr id="5" name="Text Placeholder 4">
            <a:extLst>
              <a:ext uri="{FF2B5EF4-FFF2-40B4-BE49-F238E27FC236}">
                <a16:creationId xmlns:a16="http://schemas.microsoft.com/office/drawing/2014/main" id="{EC1A659C-343E-4331-8C27-323F961D246F}"/>
              </a:ext>
            </a:extLst>
          </p:cNvPr>
          <p:cNvSpPr>
            <a:spLocks noGrp="1"/>
          </p:cNvSpPr>
          <p:nvPr>
            <p:ph type="body" sz="quarter" idx="3"/>
          </p:nvPr>
        </p:nvSpPr>
        <p:spPr/>
        <p:txBody>
          <a:bodyPr/>
          <a:lstStyle/>
          <a:p>
            <a:r>
              <a:rPr lang="en-US" dirty="0"/>
              <a:t>Equity</a:t>
            </a:r>
          </a:p>
        </p:txBody>
      </p:sp>
      <p:sp>
        <p:nvSpPr>
          <p:cNvPr id="6" name="Content Placeholder 5">
            <a:extLst>
              <a:ext uri="{FF2B5EF4-FFF2-40B4-BE49-F238E27FC236}">
                <a16:creationId xmlns:a16="http://schemas.microsoft.com/office/drawing/2014/main" id="{38B0D40A-BDC2-45A5-8ACC-05183EE55961}"/>
              </a:ext>
            </a:extLst>
          </p:cNvPr>
          <p:cNvSpPr>
            <a:spLocks noGrp="1"/>
          </p:cNvSpPr>
          <p:nvPr>
            <p:ph sz="quarter" idx="4"/>
          </p:nvPr>
        </p:nvSpPr>
        <p:spPr>
          <a:xfrm>
            <a:off x="4321908" y="1631156"/>
            <a:ext cx="3657600" cy="1272911"/>
          </a:xfrm>
        </p:spPr>
        <p:txBody>
          <a:bodyPr>
            <a:normAutofit/>
          </a:bodyPr>
          <a:lstStyle/>
          <a:p>
            <a:pPr marL="114300" indent="0">
              <a:buNone/>
            </a:pPr>
            <a:r>
              <a:rPr lang="en-US" sz="2000" dirty="0"/>
              <a:t>The quality of being fair and impartial</a:t>
            </a:r>
          </a:p>
        </p:txBody>
      </p:sp>
      <p:sp>
        <p:nvSpPr>
          <p:cNvPr id="7" name="Slide Number Placeholder 6">
            <a:extLst>
              <a:ext uri="{FF2B5EF4-FFF2-40B4-BE49-F238E27FC236}">
                <a16:creationId xmlns:a16="http://schemas.microsoft.com/office/drawing/2014/main" id="{31396782-379D-4747-ADE4-C3DE8B308A5B}"/>
              </a:ext>
            </a:extLst>
          </p:cNvPr>
          <p:cNvSpPr>
            <a:spLocks noGrp="1"/>
          </p:cNvSpPr>
          <p:nvPr>
            <p:ph type="sldNum" sz="quarter" idx="12"/>
          </p:nvPr>
        </p:nvSpPr>
        <p:spPr/>
        <p:txBody>
          <a:bodyPr/>
          <a:lstStyle/>
          <a:p>
            <a:fld id="{588A7B10-5B59-5847-A2D4-DA6B67CC2B64}" type="slidenum">
              <a:rPr lang="en-US" smtClean="0"/>
              <a:t>4</a:t>
            </a:fld>
            <a:endParaRPr lang="en-US"/>
          </a:p>
        </p:txBody>
      </p:sp>
      <p:sp>
        <p:nvSpPr>
          <p:cNvPr id="8" name="TextBox 7">
            <a:extLst>
              <a:ext uri="{FF2B5EF4-FFF2-40B4-BE49-F238E27FC236}">
                <a16:creationId xmlns:a16="http://schemas.microsoft.com/office/drawing/2014/main" id="{FF3C010A-C2C9-4214-A191-C6197BBB885E}"/>
              </a:ext>
            </a:extLst>
          </p:cNvPr>
          <p:cNvSpPr txBox="1"/>
          <p:nvPr/>
        </p:nvSpPr>
        <p:spPr>
          <a:xfrm>
            <a:off x="918308" y="3123405"/>
            <a:ext cx="6502400" cy="1200329"/>
          </a:xfrm>
          <a:prstGeom prst="rect">
            <a:avLst/>
          </a:prstGeom>
          <a:noFill/>
        </p:spPr>
        <p:txBody>
          <a:bodyPr wrap="square" rtlCol="0">
            <a:spAutoFit/>
          </a:bodyPr>
          <a:lstStyle/>
          <a:p>
            <a:r>
              <a:rPr lang="en-US" sz="2400" i="1" dirty="0">
                <a:solidFill>
                  <a:schemeClr val="tx2"/>
                </a:solidFill>
              </a:rPr>
              <a:t>“Equity is just and fair inclusion into a society in which all can participate, prosper, and reach their full potential.” </a:t>
            </a:r>
            <a:r>
              <a:rPr lang="en-US" i="1" dirty="0"/>
              <a:t>- </a:t>
            </a:r>
            <a:r>
              <a:rPr lang="en-US" i="1" dirty="0" err="1"/>
              <a:t>PolicyLink</a:t>
            </a:r>
            <a:endParaRPr lang="en-US" sz="2400" i="1" dirty="0"/>
          </a:p>
        </p:txBody>
      </p:sp>
    </p:spTree>
    <p:extLst>
      <p:ext uri="{BB962C8B-B14F-4D97-AF65-F5344CB8AC3E}">
        <p14:creationId xmlns:p14="http://schemas.microsoft.com/office/powerpoint/2010/main" val="1226722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3B64E0C-F59C-4636-BCF7-3108F4A1C098}"/>
              </a:ext>
            </a:extLst>
          </p:cNvPr>
          <p:cNvSpPr>
            <a:spLocks noGrp="1"/>
          </p:cNvSpPr>
          <p:nvPr>
            <p:ph type="title"/>
          </p:nvPr>
        </p:nvSpPr>
        <p:spPr/>
        <p:txBody>
          <a:bodyPr/>
          <a:lstStyle/>
          <a:p>
            <a:r>
              <a:rPr lang="en-US" dirty="0"/>
              <a:t>Equity in Transportation</a:t>
            </a:r>
          </a:p>
        </p:txBody>
      </p:sp>
      <p:sp>
        <p:nvSpPr>
          <p:cNvPr id="9" name="Content Placeholder 8">
            <a:extLst>
              <a:ext uri="{FF2B5EF4-FFF2-40B4-BE49-F238E27FC236}">
                <a16:creationId xmlns:a16="http://schemas.microsoft.com/office/drawing/2014/main" id="{0AA17F1D-236A-4E51-A20B-61DE4E8891E0}"/>
              </a:ext>
            </a:extLst>
          </p:cNvPr>
          <p:cNvSpPr>
            <a:spLocks noGrp="1"/>
          </p:cNvSpPr>
          <p:nvPr>
            <p:ph idx="1"/>
          </p:nvPr>
        </p:nvSpPr>
        <p:spPr>
          <a:xfrm>
            <a:off x="359508" y="1200150"/>
            <a:ext cx="7620000" cy="3151717"/>
          </a:xfrm>
        </p:spPr>
        <p:txBody>
          <a:bodyPr/>
          <a:lstStyle/>
          <a:p>
            <a:r>
              <a:rPr lang="en-US" dirty="0"/>
              <a:t>Seeks fairness in mobility and accessibility to meet the needs of all community members</a:t>
            </a:r>
          </a:p>
          <a:p>
            <a:pPr marL="114300" indent="0">
              <a:buNone/>
            </a:pPr>
            <a:r>
              <a:rPr lang="en-US" dirty="0"/>
              <a:t> </a:t>
            </a:r>
          </a:p>
          <a:p>
            <a:r>
              <a:rPr lang="en-US" dirty="0"/>
              <a:t>Facilitate social and economic opportunities through </a:t>
            </a:r>
            <a:r>
              <a:rPr lang="en-US" i="1" dirty="0"/>
              <a:t>equitable levels of access to affordable and reliable transportation options based on the needs </a:t>
            </a:r>
            <a:r>
              <a:rPr lang="en-US" dirty="0"/>
              <a:t>of the populations being served, particularly populations that are traditionally underserved</a:t>
            </a:r>
          </a:p>
          <a:p>
            <a:endParaRPr lang="en-US" dirty="0"/>
          </a:p>
        </p:txBody>
      </p:sp>
      <p:sp>
        <p:nvSpPr>
          <p:cNvPr id="7" name="Slide Number Placeholder 6">
            <a:extLst>
              <a:ext uri="{FF2B5EF4-FFF2-40B4-BE49-F238E27FC236}">
                <a16:creationId xmlns:a16="http://schemas.microsoft.com/office/drawing/2014/main" id="{87C3B5CA-AD87-476A-91AD-212B8194456C}"/>
              </a:ext>
            </a:extLst>
          </p:cNvPr>
          <p:cNvSpPr>
            <a:spLocks noGrp="1"/>
          </p:cNvSpPr>
          <p:nvPr>
            <p:ph type="sldNum" sz="quarter" idx="12"/>
          </p:nvPr>
        </p:nvSpPr>
        <p:spPr/>
        <p:txBody>
          <a:bodyPr/>
          <a:lstStyle/>
          <a:p>
            <a:fld id="{588A7B10-5B59-5847-A2D4-DA6B67CC2B64}" type="slidenum">
              <a:rPr lang="en-US" smtClean="0"/>
              <a:t>5</a:t>
            </a:fld>
            <a:endParaRPr lang="en-US"/>
          </a:p>
        </p:txBody>
      </p:sp>
    </p:spTree>
    <p:extLst>
      <p:ext uri="{BB962C8B-B14F-4D97-AF65-F5344CB8AC3E}">
        <p14:creationId xmlns:p14="http://schemas.microsoft.com/office/powerpoint/2010/main" val="1378213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3B64E0C-F59C-4636-BCF7-3108F4A1C098}"/>
              </a:ext>
            </a:extLst>
          </p:cNvPr>
          <p:cNvSpPr>
            <a:spLocks noGrp="1"/>
          </p:cNvSpPr>
          <p:nvPr>
            <p:ph type="title"/>
          </p:nvPr>
        </p:nvSpPr>
        <p:spPr/>
        <p:txBody>
          <a:bodyPr/>
          <a:lstStyle/>
          <a:p>
            <a:r>
              <a:rPr lang="en-US" dirty="0"/>
              <a:t>Equity in Transportation</a:t>
            </a:r>
          </a:p>
        </p:txBody>
      </p:sp>
      <p:sp>
        <p:nvSpPr>
          <p:cNvPr id="9" name="Content Placeholder 8">
            <a:extLst>
              <a:ext uri="{FF2B5EF4-FFF2-40B4-BE49-F238E27FC236}">
                <a16:creationId xmlns:a16="http://schemas.microsoft.com/office/drawing/2014/main" id="{0AA17F1D-236A-4E51-A20B-61DE4E8891E0}"/>
              </a:ext>
            </a:extLst>
          </p:cNvPr>
          <p:cNvSpPr>
            <a:spLocks noGrp="1"/>
          </p:cNvSpPr>
          <p:nvPr>
            <p:ph idx="1"/>
          </p:nvPr>
        </p:nvSpPr>
        <p:spPr>
          <a:xfrm>
            <a:off x="359508" y="1200150"/>
            <a:ext cx="7620000" cy="3151717"/>
          </a:xfrm>
        </p:spPr>
        <p:txBody>
          <a:bodyPr>
            <a:normAutofit/>
          </a:bodyPr>
          <a:lstStyle/>
          <a:p>
            <a:r>
              <a:rPr lang="en-US" dirty="0"/>
              <a:t>Individuals (or members of sociodemographic groups) likely to experience unmet need for safe, comfortable, convenient, affordable mobility:</a:t>
            </a:r>
          </a:p>
          <a:p>
            <a:pPr lvl="1"/>
            <a:r>
              <a:rPr lang="en-US" dirty="0"/>
              <a:t>Low income</a:t>
            </a:r>
          </a:p>
          <a:p>
            <a:pPr lvl="1"/>
            <a:r>
              <a:rPr lang="en-US" dirty="0"/>
              <a:t>Minority</a:t>
            </a:r>
          </a:p>
          <a:p>
            <a:pPr lvl="1"/>
            <a:r>
              <a:rPr lang="en-US" dirty="0"/>
              <a:t>Older adults</a:t>
            </a:r>
          </a:p>
          <a:p>
            <a:pPr lvl="1"/>
            <a:r>
              <a:rPr lang="en-US" dirty="0"/>
              <a:t>Limited English Proficiency (LEP)</a:t>
            </a:r>
          </a:p>
          <a:p>
            <a:pPr lvl="1"/>
            <a:r>
              <a:rPr lang="en-US" dirty="0"/>
              <a:t>Persons with disabilities</a:t>
            </a:r>
          </a:p>
          <a:p>
            <a:endParaRPr lang="en-US" dirty="0"/>
          </a:p>
        </p:txBody>
      </p:sp>
      <p:sp>
        <p:nvSpPr>
          <p:cNvPr id="7" name="Slide Number Placeholder 6">
            <a:extLst>
              <a:ext uri="{FF2B5EF4-FFF2-40B4-BE49-F238E27FC236}">
                <a16:creationId xmlns:a16="http://schemas.microsoft.com/office/drawing/2014/main" id="{87C3B5CA-AD87-476A-91AD-212B8194456C}"/>
              </a:ext>
            </a:extLst>
          </p:cNvPr>
          <p:cNvSpPr>
            <a:spLocks noGrp="1"/>
          </p:cNvSpPr>
          <p:nvPr>
            <p:ph type="sldNum" sz="quarter" idx="12"/>
          </p:nvPr>
        </p:nvSpPr>
        <p:spPr/>
        <p:txBody>
          <a:bodyPr/>
          <a:lstStyle/>
          <a:p>
            <a:fld id="{588A7B10-5B59-5847-A2D4-DA6B67CC2B64}" type="slidenum">
              <a:rPr lang="en-US" smtClean="0"/>
              <a:t>6</a:t>
            </a:fld>
            <a:endParaRPr lang="en-US"/>
          </a:p>
        </p:txBody>
      </p:sp>
    </p:spTree>
    <p:extLst>
      <p:ext uri="{BB962C8B-B14F-4D97-AF65-F5344CB8AC3E}">
        <p14:creationId xmlns:p14="http://schemas.microsoft.com/office/powerpoint/2010/main" val="3133625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Pathways to Equity</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41618" y="1172817"/>
            <a:ext cx="3890139" cy="3764704"/>
          </a:xfrm>
        </p:spPr>
        <p:txBody>
          <a:bodyPr>
            <a:normAutofit/>
          </a:bodyPr>
          <a:lstStyle/>
          <a:p>
            <a:r>
              <a:rPr lang="en-US" sz="2000" dirty="0"/>
              <a:t>Walkable places =  offset the high cost of housing + transportation</a:t>
            </a:r>
          </a:p>
          <a:p>
            <a:r>
              <a:rPr lang="en-US" sz="2000" dirty="0"/>
              <a:t>Improved access to employment and education opportunities</a:t>
            </a:r>
          </a:p>
          <a:p>
            <a:r>
              <a:rPr lang="en-US" sz="2000" dirty="0"/>
              <a:t>Promote physical activity for people with high risk of inactivity in rural areas </a:t>
            </a:r>
          </a:p>
          <a:p>
            <a:r>
              <a:rPr lang="en-US" sz="2000" dirty="0"/>
              <a:t>Can provide opportunities for community revitalization</a:t>
            </a:r>
          </a:p>
          <a:p>
            <a:endParaRPr lang="en-US" sz="2000"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7</a:t>
            </a:fld>
            <a:endParaRPr lang="en-US" dirty="0"/>
          </a:p>
        </p:txBody>
      </p:sp>
      <p:sp>
        <p:nvSpPr>
          <p:cNvPr id="7" name="TextBox 6">
            <a:extLst>
              <a:ext uri="{FF2B5EF4-FFF2-40B4-BE49-F238E27FC236}">
                <a16:creationId xmlns:a16="http://schemas.microsoft.com/office/drawing/2014/main" id="{461E4ADD-77DE-41E6-A03F-04292104A5DB}"/>
              </a:ext>
            </a:extLst>
          </p:cNvPr>
          <p:cNvSpPr txBox="1"/>
          <p:nvPr/>
        </p:nvSpPr>
        <p:spPr>
          <a:xfrm>
            <a:off x="5046986" y="3847932"/>
            <a:ext cx="3135312" cy="261610"/>
          </a:xfrm>
          <a:prstGeom prst="rect">
            <a:avLst/>
          </a:prstGeom>
          <a:noFill/>
        </p:spPr>
        <p:txBody>
          <a:bodyPr wrap="square" rtlCol="0">
            <a:spAutoFit/>
          </a:bodyPr>
          <a:lstStyle/>
          <a:p>
            <a:pPr algn="r"/>
            <a:r>
              <a:rPr lang="en-US" sz="1050" i="1" dirty="0"/>
              <a:t>pedbikeimages.org – </a:t>
            </a:r>
            <a:r>
              <a:rPr lang="en-US" sz="1050" i="1" dirty="0" err="1"/>
              <a:t>Lyubov</a:t>
            </a:r>
            <a:r>
              <a:rPr lang="en-US" sz="1050" i="1" dirty="0"/>
              <a:t> </a:t>
            </a:r>
            <a:r>
              <a:rPr lang="en-US" sz="1050" i="1" dirty="0" err="1"/>
              <a:t>Zuyeva</a:t>
            </a:r>
            <a:endParaRPr lang="en-US" sz="1050" i="1" dirty="0"/>
          </a:p>
        </p:txBody>
      </p:sp>
      <p:pic>
        <p:nvPicPr>
          <p:cNvPr id="6" name="Picture 5" descr="Greenway trail in Waynesville, NC ">
            <a:extLst>
              <a:ext uri="{FF2B5EF4-FFF2-40B4-BE49-F238E27FC236}">
                <a16:creationId xmlns:a16="http://schemas.microsoft.com/office/drawing/2014/main" id="{C1C73761-8336-4EC2-B2F8-959E078D9F53}"/>
              </a:ext>
            </a:extLst>
          </p:cNvPr>
          <p:cNvPicPr>
            <a:picLocks noChangeAspect="1"/>
          </p:cNvPicPr>
          <p:nvPr/>
        </p:nvPicPr>
        <p:blipFill>
          <a:blip r:embed="rId3"/>
          <a:srcRect/>
          <a:stretch/>
        </p:blipFill>
        <p:spPr>
          <a:xfrm>
            <a:off x="4483555" y="1172817"/>
            <a:ext cx="3604203" cy="2703153"/>
          </a:xfrm>
          <a:prstGeom prst="rect">
            <a:avLst/>
          </a:prstGeom>
        </p:spPr>
      </p:pic>
    </p:spTree>
    <p:extLst>
      <p:ext uri="{BB962C8B-B14F-4D97-AF65-F5344CB8AC3E}">
        <p14:creationId xmlns:p14="http://schemas.microsoft.com/office/powerpoint/2010/main" val="1625871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4A855-C1AD-4E13-BDB9-45E5EA65958C}"/>
              </a:ext>
            </a:extLst>
          </p:cNvPr>
          <p:cNvSpPr>
            <a:spLocks noGrp="1"/>
          </p:cNvSpPr>
          <p:nvPr>
            <p:ph type="title"/>
          </p:nvPr>
        </p:nvSpPr>
        <p:spPr/>
        <p:txBody>
          <a:bodyPr/>
          <a:lstStyle/>
          <a:p>
            <a:r>
              <a:rPr lang="en-US" dirty="0"/>
              <a:t>Sources of vulnerability</a:t>
            </a:r>
          </a:p>
        </p:txBody>
      </p:sp>
      <p:sp>
        <p:nvSpPr>
          <p:cNvPr id="3" name="Text Placeholder 2">
            <a:extLst>
              <a:ext uri="{FF2B5EF4-FFF2-40B4-BE49-F238E27FC236}">
                <a16:creationId xmlns:a16="http://schemas.microsoft.com/office/drawing/2014/main" id="{9BB0DAD1-9898-42F5-A31D-00FBFF2CAA1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3B2327F-8B19-46AD-9ABE-CB3BCD168DFD}"/>
              </a:ext>
            </a:extLst>
          </p:cNvPr>
          <p:cNvSpPr>
            <a:spLocks noGrp="1"/>
          </p:cNvSpPr>
          <p:nvPr>
            <p:ph type="sldNum" sz="quarter" idx="12"/>
          </p:nvPr>
        </p:nvSpPr>
        <p:spPr/>
        <p:txBody>
          <a:bodyPr/>
          <a:lstStyle/>
          <a:p>
            <a:fld id="{588A7B10-5B59-5847-A2D4-DA6B67CC2B64}" type="slidenum">
              <a:rPr lang="en-US" smtClean="0"/>
              <a:t>8</a:t>
            </a:fld>
            <a:endParaRPr lang="en-US"/>
          </a:p>
        </p:txBody>
      </p:sp>
    </p:spTree>
    <p:extLst>
      <p:ext uri="{BB962C8B-B14F-4D97-AF65-F5344CB8AC3E}">
        <p14:creationId xmlns:p14="http://schemas.microsoft.com/office/powerpoint/2010/main" val="2238262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DCDF0-0D71-48A9-BAB9-68462F9AE36E}"/>
              </a:ext>
            </a:extLst>
          </p:cNvPr>
          <p:cNvSpPr>
            <a:spLocks noGrp="1"/>
          </p:cNvSpPr>
          <p:nvPr>
            <p:ph type="title"/>
          </p:nvPr>
        </p:nvSpPr>
        <p:spPr/>
        <p:txBody>
          <a:bodyPr/>
          <a:lstStyle/>
          <a:p>
            <a:r>
              <a:rPr lang="en-US" sz="4000" dirty="0"/>
              <a:t>What Makes People Vulnerable?</a:t>
            </a:r>
          </a:p>
        </p:txBody>
      </p:sp>
      <p:sp>
        <p:nvSpPr>
          <p:cNvPr id="3" name="Content Placeholder 2">
            <a:extLst>
              <a:ext uri="{FF2B5EF4-FFF2-40B4-BE49-F238E27FC236}">
                <a16:creationId xmlns:a16="http://schemas.microsoft.com/office/drawing/2014/main" id="{676BCBAA-14F7-4D81-8810-3EF64F97C0B3}"/>
              </a:ext>
            </a:extLst>
          </p:cNvPr>
          <p:cNvSpPr>
            <a:spLocks noGrp="1"/>
          </p:cNvSpPr>
          <p:nvPr>
            <p:ph idx="1"/>
          </p:nvPr>
        </p:nvSpPr>
        <p:spPr>
          <a:xfrm>
            <a:off x="359508" y="1106631"/>
            <a:ext cx="7448062" cy="3943350"/>
          </a:xfrm>
        </p:spPr>
        <p:txBody>
          <a:bodyPr>
            <a:normAutofit/>
          </a:bodyPr>
          <a:lstStyle/>
          <a:p>
            <a:r>
              <a:rPr lang="en-US" dirty="0"/>
              <a:t>Vulnerability can stem from perceived or objective…</a:t>
            </a:r>
          </a:p>
          <a:p>
            <a:pPr lvl="1"/>
            <a:r>
              <a:rPr lang="en-US" dirty="0"/>
              <a:t>Lack of mobility or access</a:t>
            </a:r>
          </a:p>
          <a:p>
            <a:pPr lvl="1"/>
            <a:r>
              <a:rPr lang="en-US" dirty="0"/>
              <a:t>Exposure to unsafe travel conditions</a:t>
            </a:r>
          </a:p>
          <a:p>
            <a:pPr lvl="1"/>
            <a:r>
              <a:rPr lang="en-US" dirty="0"/>
              <a:t>Exposure to unsecure travel conditions</a:t>
            </a:r>
          </a:p>
          <a:p>
            <a:pPr lvl="1"/>
            <a:r>
              <a:rPr lang="en-US" dirty="0"/>
              <a:t>Inequitable enforcement</a:t>
            </a:r>
          </a:p>
          <a:p>
            <a:r>
              <a:rPr lang="en-US" dirty="0"/>
              <a:t>Why is this relevant to pedestrians?</a:t>
            </a:r>
          </a:p>
          <a:p>
            <a:pPr lvl="1"/>
            <a:r>
              <a:rPr lang="en-US" dirty="0"/>
              <a:t>Walking is by far the most prevalent mode — especially among vulnerable populations</a:t>
            </a:r>
          </a:p>
          <a:p>
            <a:pPr lvl="1"/>
            <a:endParaRPr lang="en-US" dirty="0"/>
          </a:p>
        </p:txBody>
      </p:sp>
      <p:sp>
        <p:nvSpPr>
          <p:cNvPr id="4" name="Slide Number Placeholder 3">
            <a:extLst>
              <a:ext uri="{FF2B5EF4-FFF2-40B4-BE49-F238E27FC236}">
                <a16:creationId xmlns:a16="http://schemas.microsoft.com/office/drawing/2014/main" id="{4597B3C2-2165-4D1E-9B38-7678423EE2DA}"/>
              </a:ext>
            </a:extLst>
          </p:cNvPr>
          <p:cNvSpPr>
            <a:spLocks noGrp="1"/>
          </p:cNvSpPr>
          <p:nvPr>
            <p:ph type="sldNum" sz="quarter" idx="12"/>
          </p:nvPr>
        </p:nvSpPr>
        <p:spPr/>
        <p:txBody>
          <a:bodyPr/>
          <a:lstStyle/>
          <a:p>
            <a:fld id="{588A7B10-5B59-5847-A2D4-DA6B67CC2B64}" type="slidenum">
              <a:rPr lang="en-US" smtClean="0"/>
              <a:t>9</a:t>
            </a:fld>
            <a:endParaRPr lang="en-US"/>
          </a:p>
        </p:txBody>
      </p:sp>
    </p:spTree>
    <p:extLst>
      <p:ext uri="{BB962C8B-B14F-4D97-AF65-F5344CB8AC3E}">
        <p14:creationId xmlns:p14="http://schemas.microsoft.com/office/powerpoint/2010/main" val="28577964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315</TotalTime>
  <Words>2377</Words>
  <Application>Microsoft Office PowerPoint</Application>
  <PresentationFormat>On-screen Show (16:9)</PresentationFormat>
  <Paragraphs>183</Paragraphs>
  <Slides>20</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Century Gothic</vt:lpstr>
      <vt:lpstr>Franklin Gothic Medium</vt:lpstr>
      <vt:lpstr>Times New Roman</vt:lpstr>
      <vt:lpstr>HSRC_FHWA_16x9</vt:lpstr>
      <vt:lpstr>Equity in Pedestrian and Bicycle Transportation</vt:lpstr>
      <vt:lpstr>Module Outline</vt:lpstr>
      <vt:lpstr>Defining Equity</vt:lpstr>
      <vt:lpstr>Dictionary Definitions</vt:lpstr>
      <vt:lpstr>Equity in Transportation</vt:lpstr>
      <vt:lpstr>Equity in Transportation</vt:lpstr>
      <vt:lpstr>Pathways to Equity</vt:lpstr>
      <vt:lpstr>Sources of vulnerability</vt:lpstr>
      <vt:lpstr>What Makes People Vulnerable?</vt:lpstr>
      <vt:lpstr>PowerPoint Presentation</vt:lpstr>
      <vt:lpstr>PowerPoint Presentation</vt:lpstr>
      <vt:lpstr>Vulnerable Populations – Inequitable Enforcement</vt:lpstr>
      <vt:lpstr>Vulnerable Populations – Inequitable Enforcement</vt:lpstr>
      <vt:lpstr>Equity and Transit</vt:lpstr>
      <vt:lpstr>Vulnerable Populations - Range of Disabilities</vt:lpstr>
      <vt:lpstr>Vulnerable Populations – Inequitable Facilities</vt:lpstr>
      <vt:lpstr>Vulnerable Populations – “Walkability”</vt:lpstr>
      <vt:lpstr>Vulnerable Populations – “Walkability”</vt:lpstr>
      <vt:lpstr>Strategies</vt:lpstr>
      <vt:lpstr>Equity Evaluation Variables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34</cp:revision>
  <dcterms:created xsi:type="dcterms:W3CDTF">2019-02-14T20:40:13Z</dcterms:created>
  <dcterms:modified xsi:type="dcterms:W3CDTF">2019-10-22T17:07:43Z</dcterms:modified>
</cp:coreProperties>
</file>